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21" r:id="rId2"/>
    <p:sldMasterId id="2147483834" r:id="rId3"/>
  </p:sldMasterIdLst>
  <p:notesMasterIdLst>
    <p:notesMasterId r:id="rId89"/>
  </p:notesMasterIdLst>
  <p:handoutMasterIdLst>
    <p:handoutMasterId r:id="rId90"/>
  </p:handoutMasterIdLst>
  <p:sldIdLst>
    <p:sldId id="258" r:id="rId4"/>
    <p:sldId id="776" r:id="rId5"/>
    <p:sldId id="777" r:id="rId6"/>
    <p:sldId id="632" r:id="rId7"/>
    <p:sldId id="633" r:id="rId8"/>
    <p:sldId id="640" r:id="rId9"/>
    <p:sldId id="671" r:id="rId10"/>
    <p:sldId id="673" r:id="rId11"/>
    <p:sldId id="676" r:id="rId12"/>
    <p:sldId id="677" r:id="rId13"/>
    <p:sldId id="678" r:id="rId14"/>
    <p:sldId id="679" r:id="rId15"/>
    <p:sldId id="680" r:id="rId16"/>
    <p:sldId id="804" r:id="rId17"/>
    <p:sldId id="807" r:id="rId18"/>
    <p:sldId id="797" r:id="rId19"/>
    <p:sldId id="781" r:id="rId20"/>
    <p:sldId id="778" r:id="rId21"/>
    <p:sldId id="772" r:id="rId22"/>
    <p:sldId id="565" r:id="rId23"/>
    <p:sldId id="566" r:id="rId24"/>
    <p:sldId id="764" r:id="rId25"/>
    <p:sldId id="765" r:id="rId26"/>
    <p:sldId id="767" r:id="rId27"/>
    <p:sldId id="768" r:id="rId28"/>
    <p:sldId id="769" r:id="rId29"/>
    <p:sldId id="770" r:id="rId30"/>
    <p:sldId id="771" r:id="rId31"/>
    <p:sldId id="779" r:id="rId32"/>
    <p:sldId id="681" r:id="rId33"/>
    <p:sldId id="643" r:id="rId34"/>
    <p:sldId id="682" r:id="rId35"/>
    <p:sldId id="683" r:id="rId36"/>
    <p:sldId id="913" r:id="rId37"/>
    <p:sldId id="716" r:id="rId38"/>
    <p:sldId id="652" r:id="rId39"/>
    <p:sldId id="669" r:id="rId40"/>
    <p:sldId id="670" r:id="rId41"/>
    <p:sldId id="667" r:id="rId42"/>
    <p:sldId id="653" r:id="rId43"/>
    <p:sldId id="654" r:id="rId44"/>
    <p:sldId id="655" r:id="rId45"/>
    <p:sldId id="656" r:id="rId46"/>
    <p:sldId id="664" r:id="rId47"/>
    <p:sldId id="665" r:id="rId48"/>
    <p:sldId id="666" r:id="rId49"/>
    <p:sldId id="659" r:id="rId50"/>
    <p:sldId id="657" r:id="rId51"/>
    <p:sldId id="658" r:id="rId52"/>
    <p:sldId id="660" r:id="rId53"/>
    <p:sldId id="646" r:id="rId54"/>
    <p:sldId id="651" r:id="rId55"/>
    <p:sldId id="846" r:id="rId56"/>
    <p:sldId id="827" r:id="rId57"/>
    <p:sldId id="809" r:id="rId58"/>
    <p:sldId id="810" r:id="rId59"/>
    <p:sldId id="818" r:id="rId60"/>
    <p:sldId id="836" r:id="rId61"/>
    <p:sldId id="834" r:id="rId62"/>
    <p:sldId id="829" r:id="rId63"/>
    <p:sldId id="824" r:id="rId64"/>
    <p:sldId id="815" r:id="rId65"/>
    <p:sldId id="833" r:id="rId66"/>
    <p:sldId id="816" r:id="rId67"/>
    <p:sldId id="848" r:id="rId68"/>
    <p:sldId id="849" r:id="rId69"/>
    <p:sldId id="859" r:id="rId70"/>
    <p:sldId id="862" r:id="rId71"/>
    <p:sldId id="861" r:id="rId72"/>
    <p:sldId id="860" r:id="rId73"/>
    <p:sldId id="867" r:id="rId74"/>
    <p:sldId id="822" r:id="rId75"/>
    <p:sldId id="925" r:id="rId76"/>
    <p:sldId id="926" r:id="rId77"/>
    <p:sldId id="864" r:id="rId78"/>
    <p:sldId id="869" r:id="rId79"/>
    <p:sldId id="914" r:id="rId80"/>
    <p:sldId id="933" r:id="rId81"/>
    <p:sldId id="932" r:id="rId82"/>
    <p:sldId id="931" r:id="rId83"/>
    <p:sldId id="927" r:id="rId84"/>
    <p:sldId id="928" r:id="rId85"/>
    <p:sldId id="929" r:id="rId86"/>
    <p:sldId id="930" r:id="rId87"/>
    <p:sldId id="918" r:id="rId88"/>
  </p:sldIdLst>
  <p:sldSz cx="9144000" cy="6858000" type="screen4x3"/>
  <p:notesSz cx="6858000" cy="9947275"/>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8004C"/>
    <a:srgbClr val="C4C4C4"/>
    <a:srgbClr val="005A00"/>
    <a:srgbClr val="004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7112" autoAdjust="0"/>
  </p:normalViewPr>
  <p:slideViewPr>
    <p:cSldViewPr showGuides="1">
      <p:cViewPr varScale="1">
        <p:scale>
          <a:sx n="108" d="100"/>
          <a:sy n="108" d="100"/>
        </p:scale>
        <p:origin x="1764" y="12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_____Microsoft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Продажи</c:v>
                </c:pt>
              </c:strCache>
            </c:strRef>
          </c:tx>
          <c:spPr>
            <a:solidFill>
              <a:srgbClr val="FF0000"/>
            </a:solidFill>
          </c:spPr>
          <c:explosion val="25"/>
          <c:dPt>
            <c:idx val="0"/>
            <c:bubble3D val="0"/>
            <c:explosion val="35"/>
            <c:spPr>
              <a:solidFill>
                <a:schemeClr val="bg1">
                  <a:lumMod val="50000"/>
                </a:schemeClr>
              </a:solidFill>
            </c:spPr>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Лист1!$A$2:$A$3</c:f>
              <c:strCache>
                <c:ptCount val="2"/>
                <c:pt idx="1">
                  <c:v>ПАФ</c:v>
                </c:pt>
              </c:strCache>
            </c:strRef>
          </c:cat>
          <c:val>
            <c:numRef>
              <c:f>Лист1!$B$2:$B$3</c:f>
              <c:numCache>
                <c:formatCode>General</c:formatCode>
                <c:ptCount val="2"/>
                <c:pt idx="0">
                  <c:v>0.9861154938466381</c:v>
                </c:pt>
                <c:pt idx="1">
                  <c:v>1.3884506153360681E-2</c:v>
                </c:pt>
              </c:numCache>
            </c:numRef>
          </c:val>
        </c:ser>
        <c:dLbls>
          <c:showLegendKey val="0"/>
          <c:showVal val="0"/>
          <c:showCatName val="0"/>
          <c:showSerName val="0"/>
          <c:showPercent val="0"/>
          <c:showBubbleSize val="0"/>
          <c:showLeaderLines val="1"/>
        </c:dLbls>
        <c:firstSliceAng val="290"/>
      </c:pieChart>
    </c:plotArea>
    <c:plotVisOnly val="1"/>
    <c:dispBlanksAs val="zero"/>
    <c:showDLblsOverMax val="0"/>
  </c:chart>
  <c:txPr>
    <a:bodyPr/>
    <a:lstStyle/>
    <a:p>
      <a:pPr>
        <a:defRPr sz="1800"/>
      </a:pPr>
      <a:endParaRPr lang="ru-RU"/>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Продажи</c:v>
                </c:pt>
              </c:strCache>
            </c:strRef>
          </c:tx>
          <c:spPr>
            <a:solidFill>
              <a:srgbClr val="FF0000"/>
            </a:solidFill>
          </c:spPr>
          <c:explosion val="25"/>
          <c:dPt>
            <c:idx val="0"/>
            <c:bubble3D val="0"/>
            <c:explosion val="35"/>
            <c:spPr>
              <a:solidFill>
                <a:schemeClr val="bg1">
                  <a:lumMod val="50000"/>
                </a:schemeClr>
              </a:solidFill>
            </c:spPr>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Лист1!$A$2:$A$3</c:f>
              <c:strCache>
                <c:ptCount val="2"/>
                <c:pt idx="1">
                  <c:v>ПАФ</c:v>
                </c:pt>
              </c:strCache>
            </c:strRef>
          </c:cat>
          <c:val>
            <c:numRef>
              <c:f>Лист1!$B$2:$B$3</c:f>
              <c:numCache>
                <c:formatCode>General</c:formatCode>
                <c:ptCount val="2"/>
                <c:pt idx="0">
                  <c:v>0.98899999999999999</c:v>
                </c:pt>
                <c:pt idx="1">
                  <c:v>1.0999999999999998E-2</c:v>
                </c:pt>
              </c:numCache>
            </c:numRef>
          </c:val>
        </c:ser>
        <c:dLbls>
          <c:showLegendKey val="0"/>
          <c:showVal val="0"/>
          <c:showCatName val="0"/>
          <c:showSerName val="0"/>
          <c:showPercent val="0"/>
          <c:showBubbleSize val="0"/>
          <c:showLeaderLines val="1"/>
        </c:dLbls>
        <c:firstSliceAng val="290"/>
      </c:pieChart>
    </c:plotArea>
    <c:plotVisOnly val="1"/>
    <c:dispBlanksAs val="zero"/>
    <c:showDLblsOverMax val="0"/>
  </c:chart>
  <c:txPr>
    <a:bodyPr/>
    <a:lstStyle/>
    <a:p>
      <a:pPr>
        <a:defRPr sz="1800"/>
      </a:pPr>
      <a:endParaRPr lang="ru-RU"/>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Продажи</c:v>
                </c:pt>
              </c:strCache>
            </c:strRef>
          </c:tx>
          <c:spPr>
            <a:solidFill>
              <a:srgbClr val="FF0000"/>
            </a:solidFill>
          </c:spPr>
          <c:explosion val="25"/>
          <c:dPt>
            <c:idx val="0"/>
            <c:bubble3D val="0"/>
            <c:explosion val="7"/>
            <c:spPr>
              <a:solidFill>
                <a:schemeClr val="bg1">
                  <a:lumMod val="50000"/>
                </a:schemeClr>
              </a:solidFill>
            </c:spPr>
          </c:dPt>
          <c:dLbls>
            <c:numFmt formatCode="0.0%" sourceLinked="0"/>
            <c:spPr>
              <a:noFill/>
              <a:ln>
                <a:noFill/>
              </a:ln>
              <a:effectLst/>
            </c:spPr>
            <c:txPr>
              <a:bodyPr/>
              <a:lstStyle/>
              <a:p>
                <a:pPr>
                  <a:defRPr sz="3600"/>
                </a:pPr>
                <a:endParaRPr lang="ru-RU"/>
              </a:p>
            </c:txPr>
            <c:showLegendKey val="0"/>
            <c:showVal val="1"/>
            <c:showCatName val="0"/>
            <c:showSerName val="0"/>
            <c:showPercent val="0"/>
            <c:showBubbleSize val="0"/>
            <c:showLeaderLines val="1"/>
            <c:extLst>
              <c:ext xmlns:c15="http://schemas.microsoft.com/office/drawing/2012/chart" uri="{CE6537A1-D6FC-4f65-9D91-7224C49458BB}"/>
            </c:extLst>
          </c:dLbls>
          <c:cat>
            <c:strRef>
              <c:f>Лист1!$A$2:$A$3</c:f>
              <c:strCache>
                <c:ptCount val="2"/>
                <c:pt idx="1">
                  <c:v>ПАФ</c:v>
                </c:pt>
              </c:strCache>
            </c:strRef>
          </c:cat>
          <c:val>
            <c:numRef>
              <c:f>Лист1!$B$2:$B$3</c:f>
              <c:numCache>
                <c:formatCode>General</c:formatCode>
                <c:ptCount val="2"/>
                <c:pt idx="0">
                  <c:v>0.752000000000001</c:v>
                </c:pt>
                <c:pt idx="1">
                  <c:v>0.24800000000000022</c:v>
                </c:pt>
              </c:numCache>
            </c:numRef>
          </c:val>
        </c:ser>
        <c:dLbls>
          <c:showLegendKey val="0"/>
          <c:showVal val="0"/>
          <c:showCatName val="0"/>
          <c:showSerName val="0"/>
          <c:showPercent val="0"/>
          <c:showBubbleSize val="0"/>
          <c:showLeaderLines val="1"/>
        </c:dLbls>
        <c:firstSliceAng val="290"/>
      </c:pieChart>
    </c:plotArea>
    <c:plotVisOnly val="1"/>
    <c:dispBlanksAs val="zero"/>
    <c:showDLblsOverMax val="0"/>
  </c:chart>
  <c:txPr>
    <a:bodyPr/>
    <a:lstStyle/>
    <a:p>
      <a:pPr>
        <a:defRPr sz="1800"/>
      </a:pPr>
      <a:endParaRPr lang="ru-RU"/>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2971800" cy="497363"/>
          </a:xfrm>
          <a:prstGeom prst="rect">
            <a:avLst/>
          </a:prstGeom>
        </p:spPr>
        <p:txBody>
          <a:bodyPr vert="horz" lIns="91429" tIns="45715" rIns="91429" bIns="45715" rtlCol="0"/>
          <a:lstStyle>
            <a:lvl1pPr algn="l">
              <a:defRPr sz="1200"/>
            </a:lvl1pPr>
          </a:lstStyle>
          <a:p>
            <a:endParaRPr lang="ru-RU"/>
          </a:p>
        </p:txBody>
      </p:sp>
      <p:sp>
        <p:nvSpPr>
          <p:cNvPr id="3" name="Дата 2"/>
          <p:cNvSpPr>
            <a:spLocks noGrp="1"/>
          </p:cNvSpPr>
          <p:nvPr>
            <p:ph type="dt" sz="quarter" idx="1"/>
          </p:nvPr>
        </p:nvSpPr>
        <p:spPr>
          <a:xfrm>
            <a:off x="3884614" y="1"/>
            <a:ext cx="2971800" cy="497363"/>
          </a:xfrm>
          <a:prstGeom prst="rect">
            <a:avLst/>
          </a:prstGeom>
        </p:spPr>
        <p:txBody>
          <a:bodyPr vert="horz" lIns="91429" tIns="45715" rIns="91429" bIns="45715" rtlCol="0"/>
          <a:lstStyle>
            <a:lvl1pPr algn="r">
              <a:defRPr sz="1200"/>
            </a:lvl1pPr>
          </a:lstStyle>
          <a:p>
            <a:fld id="{0B7130ED-841A-409E-AA03-D99356991AE5}" type="datetimeFigureOut">
              <a:rPr lang="ru-RU" smtClean="0"/>
              <a:pPr/>
              <a:t>05.09.2023</a:t>
            </a:fld>
            <a:endParaRPr lang="ru-RU"/>
          </a:p>
        </p:txBody>
      </p:sp>
      <p:sp>
        <p:nvSpPr>
          <p:cNvPr id="4" name="Нижний колонтитул 3"/>
          <p:cNvSpPr>
            <a:spLocks noGrp="1"/>
          </p:cNvSpPr>
          <p:nvPr>
            <p:ph type="ftr" sz="quarter" idx="2"/>
          </p:nvPr>
        </p:nvSpPr>
        <p:spPr>
          <a:xfrm>
            <a:off x="0" y="9448186"/>
            <a:ext cx="2971800" cy="497363"/>
          </a:xfrm>
          <a:prstGeom prst="rect">
            <a:avLst/>
          </a:prstGeom>
        </p:spPr>
        <p:txBody>
          <a:bodyPr vert="horz" lIns="91429" tIns="45715" rIns="91429" bIns="45715" rtlCol="0" anchor="b"/>
          <a:lstStyle>
            <a:lvl1pPr algn="l">
              <a:defRPr sz="1200"/>
            </a:lvl1pPr>
          </a:lstStyle>
          <a:p>
            <a:endParaRPr lang="ru-RU"/>
          </a:p>
        </p:txBody>
      </p:sp>
      <p:sp>
        <p:nvSpPr>
          <p:cNvPr id="5" name="Номер слайда 4"/>
          <p:cNvSpPr>
            <a:spLocks noGrp="1"/>
          </p:cNvSpPr>
          <p:nvPr>
            <p:ph type="sldNum" sz="quarter" idx="3"/>
          </p:nvPr>
        </p:nvSpPr>
        <p:spPr>
          <a:xfrm>
            <a:off x="3884614" y="9448186"/>
            <a:ext cx="2971800" cy="497363"/>
          </a:xfrm>
          <a:prstGeom prst="rect">
            <a:avLst/>
          </a:prstGeom>
        </p:spPr>
        <p:txBody>
          <a:bodyPr vert="horz" lIns="91429" tIns="45715" rIns="91429" bIns="45715" rtlCol="0" anchor="b"/>
          <a:lstStyle>
            <a:lvl1pPr algn="r">
              <a:defRPr sz="1200"/>
            </a:lvl1pPr>
          </a:lstStyle>
          <a:p>
            <a:fld id="{AF2D3762-3001-40E6-A842-DC800245D350}" type="slidenum">
              <a:rPr lang="ru-RU" smtClean="0"/>
              <a:pPr/>
              <a:t>‹#›</a:t>
            </a:fld>
            <a:endParaRPr lang="ru-RU"/>
          </a:p>
        </p:txBody>
      </p:sp>
    </p:spTree>
    <p:extLst>
      <p:ext uri="{BB962C8B-B14F-4D97-AF65-F5344CB8AC3E}">
        <p14:creationId xmlns:p14="http://schemas.microsoft.com/office/powerpoint/2010/main" val="2341493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2971800" cy="497363"/>
          </a:xfrm>
          <a:prstGeom prst="rect">
            <a:avLst/>
          </a:prstGeom>
        </p:spPr>
        <p:txBody>
          <a:bodyPr vert="horz" lIns="91429" tIns="45715" rIns="91429" bIns="45715"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4" y="1"/>
            <a:ext cx="2971800" cy="497363"/>
          </a:xfrm>
          <a:prstGeom prst="rect">
            <a:avLst/>
          </a:prstGeom>
        </p:spPr>
        <p:txBody>
          <a:bodyPr vert="horz" lIns="91429" tIns="45715" rIns="91429" bIns="45715" rtlCol="0"/>
          <a:lstStyle>
            <a:lvl1pPr algn="r" fontAlgn="auto">
              <a:spcBef>
                <a:spcPts val="0"/>
              </a:spcBef>
              <a:spcAft>
                <a:spcPts val="0"/>
              </a:spcAft>
              <a:defRPr sz="1200">
                <a:latin typeface="+mn-lt"/>
              </a:defRPr>
            </a:lvl1pPr>
          </a:lstStyle>
          <a:p>
            <a:pPr>
              <a:defRPr/>
            </a:pPr>
            <a:fld id="{55BEB5EE-7613-4DD1-B2E9-DBAB918FCF79}" type="datetimeFigureOut">
              <a:rPr lang="ru-RU"/>
              <a:pPr>
                <a:defRPr/>
              </a:pPr>
              <a:t>05.09.2023</a:t>
            </a:fld>
            <a:endParaRPr lang="ru-RU"/>
          </a:p>
        </p:txBody>
      </p:sp>
      <p:sp>
        <p:nvSpPr>
          <p:cNvPr id="4" name="Образ слайда 3"/>
          <p:cNvSpPr>
            <a:spLocks noGrp="1" noRot="1" noChangeAspect="1"/>
          </p:cNvSpPr>
          <p:nvPr>
            <p:ph type="sldImg" idx="2"/>
          </p:nvPr>
        </p:nvSpPr>
        <p:spPr>
          <a:xfrm>
            <a:off x="941388" y="746125"/>
            <a:ext cx="4975225" cy="3730625"/>
          </a:xfrm>
          <a:prstGeom prst="rect">
            <a:avLst/>
          </a:prstGeom>
          <a:noFill/>
          <a:ln w="12700">
            <a:solidFill>
              <a:prstClr val="black"/>
            </a:solidFill>
          </a:ln>
        </p:spPr>
        <p:txBody>
          <a:bodyPr vert="horz" lIns="91429" tIns="45715" rIns="91429" bIns="45715" rtlCol="0" anchor="ctr"/>
          <a:lstStyle/>
          <a:p>
            <a:pPr lvl="0"/>
            <a:endParaRPr lang="ru-RU" noProof="0"/>
          </a:p>
        </p:txBody>
      </p:sp>
      <p:sp>
        <p:nvSpPr>
          <p:cNvPr id="5" name="Заметки 4"/>
          <p:cNvSpPr>
            <a:spLocks noGrp="1"/>
          </p:cNvSpPr>
          <p:nvPr>
            <p:ph type="body" sz="quarter" idx="3"/>
          </p:nvPr>
        </p:nvSpPr>
        <p:spPr>
          <a:xfrm>
            <a:off x="685801" y="4724957"/>
            <a:ext cx="5486400" cy="4476273"/>
          </a:xfrm>
          <a:prstGeom prst="rect">
            <a:avLst/>
          </a:prstGeom>
        </p:spPr>
        <p:txBody>
          <a:bodyPr vert="horz" lIns="91429" tIns="45715" rIns="91429" bIns="45715"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9448186"/>
            <a:ext cx="2971800" cy="497363"/>
          </a:xfrm>
          <a:prstGeom prst="rect">
            <a:avLst/>
          </a:prstGeom>
        </p:spPr>
        <p:txBody>
          <a:bodyPr vert="horz" lIns="91429" tIns="45715" rIns="91429" bIns="45715"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4" y="9448186"/>
            <a:ext cx="2971800" cy="497363"/>
          </a:xfrm>
          <a:prstGeom prst="rect">
            <a:avLst/>
          </a:prstGeom>
        </p:spPr>
        <p:txBody>
          <a:bodyPr vert="horz" lIns="91429" tIns="45715" rIns="91429" bIns="45715" rtlCol="0" anchor="b"/>
          <a:lstStyle>
            <a:lvl1pPr algn="r" fontAlgn="auto">
              <a:spcBef>
                <a:spcPts val="0"/>
              </a:spcBef>
              <a:spcAft>
                <a:spcPts val="0"/>
              </a:spcAft>
              <a:defRPr sz="1200">
                <a:latin typeface="+mn-lt"/>
              </a:defRPr>
            </a:lvl1pPr>
          </a:lstStyle>
          <a:p>
            <a:pPr>
              <a:defRPr/>
            </a:pPr>
            <a:fld id="{87E233FB-5FD7-47EB-BA11-3B8B58C9D240}" type="slidenum">
              <a:rPr lang="ru-RU"/>
              <a:pPr>
                <a:defRPr/>
              </a:pPr>
              <a:t>‹#›</a:t>
            </a:fld>
            <a:endParaRPr lang="ru-RU"/>
          </a:p>
        </p:txBody>
      </p:sp>
    </p:spTree>
    <p:extLst>
      <p:ext uri="{BB962C8B-B14F-4D97-AF65-F5344CB8AC3E}">
        <p14:creationId xmlns:p14="http://schemas.microsoft.com/office/powerpoint/2010/main" val="10007534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bwMode="auto">
          <a:noFill/>
          <a:ln>
            <a:solidFill>
              <a:srgbClr val="000000"/>
            </a:solidFill>
            <a:miter lim="800000"/>
            <a:headEnd/>
            <a:tailEnd/>
          </a:ln>
        </p:spPr>
      </p:sp>
      <p:sp>
        <p:nvSpPr>
          <p:cNvPr id="9523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dirty="0" smtClean="0"/>
          </a:p>
        </p:txBody>
      </p:sp>
      <p:sp>
        <p:nvSpPr>
          <p:cNvPr id="95236"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DE4B4D-ECC3-44F6-B7A5-86BDD575E286}" type="slidenum">
              <a:rPr lang="ru-RU" smtClean="0"/>
              <a:pPr fontAlgn="base">
                <a:spcBef>
                  <a:spcPct val="0"/>
                </a:spcBef>
                <a:spcAft>
                  <a:spcPct val="0"/>
                </a:spcAft>
                <a:defRPr/>
              </a:pPr>
              <a:t>1</a:t>
            </a:fld>
            <a:endParaRPr lang="ru-RU" smtClean="0"/>
          </a:p>
        </p:txBody>
      </p:sp>
    </p:spTree>
    <p:extLst>
      <p:ext uri="{BB962C8B-B14F-4D97-AF65-F5344CB8AC3E}">
        <p14:creationId xmlns:p14="http://schemas.microsoft.com/office/powerpoint/2010/main" val="164625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a:t>На данном слайде можно увидеть какие полиморфизмы выбрали для работы мы.</a:t>
            </a:r>
          </a:p>
          <a:p>
            <a:r>
              <a:rPr lang="ru-RU" dirty="0"/>
              <a:t>Учитывались рекомендации к проведению некоторых распространенных генетических исследований – F5, F2, </a:t>
            </a:r>
            <a:r>
              <a:rPr lang="ru-RU" dirty="0" err="1"/>
              <a:t>Варфарин</a:t>
            </a:r>
            <a:endParaRPr lang="ru-RU" dirty="0"/>
          </a:p>
          <a:p>
            <a:r>
              <a:rPr lang="ru-RU" dirty="0"/>
              <a:t>Также Учитывался спектр SNP-анализов, присутствующих на отечественном рынке. Всего выпускается 28 форм комплектаций, каждая содержит от 4 до 7 систем для детекции </a:t>
            </a:r>
            <a:r>
              <a:rPr lang="en-US" dirty="0"/>
              <a:t>SNP</a:t>
            </a:r>
            <a:endParaRPr lang="ru-RU" dirty="0"/>
          </a:p>
          <a:p>
            <a:endParaRPr lang="ru-RU" dirty="0"/>
          </a:p>
          <a:p>
            <a:endParaRPr lang="ru-RU" dirty="0"/>
          </a:p>
          <a:p>
            <a:r>
              <a:rPr lang="ru-RU" dirty="0"/>
              <a:t>Показанная ассоциация с конкретной патологией (оценивается по значению отношения шансов) в научных исследованиях: анализ биоинформационных баз данных) </a:t>
            </a:r>
            <a:r>
              <a:rPr lang="ru-RU" strike="sngStrike" dirty="0"/>
              <a:t>Подтверждение данной ассоциации в ряде независимых исследований, если есть – </a:t>
            </a:r>
            <a:r>
              <a:rPr lang="ru-RU" strike="sngStrike" dirty="0" err="1"/>
              <a:t>метаанализы</a:t>
            </a:r>
            <a:r>
              <a:rPr lang="ru-RU" strike="sngStrike" dirty="0"/>
              <a:t> </a:t>
            </a:r>
            <a:r>
              <a:rPr lang="ru-RU" dirty="0"/>
              <a:t>Учитывались рекомендации к проведению некоторых распространенных генетических исследований – F5, F2, </a:t>
            </a:r>
            <a:r>
              <a:rPr lang="ru-RU" dirty="0" err="1"/>
              <a:t>Варфарин</a:t>
            </a:r>
            <a:endParaRPr lang="ru-RU" dirty="0"/>
          </a:p>
          <a:p>
            <a:r>
              <a:rPr lang="ru-RU" dirty="0"/>
              <a:t>Учитывался спектр SNP-анализов, присутствующих на отечественном рынке</a:t>
            </a:r>
          </a:p>
        </p:txBody>
      </p:sp>
      <p:sp>
        <p:nvSpPr>
          <p:cNvPr id="4" name="Номер слайда 3"/>
          <p:cNvSpPr>
            <a:spLocks noGrp="1"/>
          </p:cNvSpPr>
          <p:nvPr>
            <p:ph type="sldNum" sz="quarter" idx="10"/>
          </p:nvPr>
        </p:nvSpPr>
        <p:spPr/>
        <p:txBody>
          <a:bodyPr/>
          <a:lstStyle/>
          <a:p>
            <a:pPr>
              <a:defRPr/>
            </a:pPr>
            <a:fld id="{09B586B6-4745-49EA-B6C5-B4759A7584E7}" type="slidenum">
              <a:rPr lang="ru-RU" smtClean="0"/>
              <a:pPr>
                <a:defRPr/>
              </a:pPr>
              <a:t>30</a:t>
            </a:fld>
            <a:endParaRPr lang="ru-RU"/>
          </a:p>
        </p:txBody>
      </p:sp>
    </p:spTree>
    <p:extLst>
      <p:ext uri="{BB962C8B-B14F-4D97-AF65-F5344CB8AC3E}">
        <p14:creationId xmlns:p14="http://schemas.microsoft.com/office/powerpoint/2010/main" val="71016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Образ слайда 1"/>
          <p:cNvSpPr>
            <a:spLocks noGrp="1" noRot="1" noChangeAspect="1" noTextEdit="1"/>
          </p:cNvSpPr>
          <p:nvPr>
            <p:ph type="sldImg"/>
          </p:nvPr>
        </p:nvSpPr>
        <p:spPr bwMode="auto">
          <a:noFill/>
          <a:ln>
            <a:solidFill>
              <a:srgbClr val="000000"/>
            </a:solidFill>
            <a:miter lim="800000"/>
            <a:headEnd/>
            <a:tailEnd/>
          </a:ln>
        </p:spPr>
      </p:sp>
      <p:sp>
        <p:nvSpPr>
          <p:cNvPr id="190467"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ru-RU" smtClean="0"/>
              <a:t>Направления применения наборов различны – клиническая фармакология, онкология, </a:t>
            </a:r>
            <a:r>
              <a:rPr lang="ru-RU" sz="700">
                <a:solidFill>
                  <a:srgbClr val="000000"/>
                </a:solidFill>
                <a:latin typeface="Arial" pitchFamily="34" charset="0"/>
                <a:cs typeface="Arial" pitchFamily="34" charset="0"/>
              </a:rPr>
              <a:t>Акушерство и гинекология, хирургия, профилактика мультифакториальных заболеваний. Многие профили могут использоваться в разных областях, скажем, профили, включающие полиморфизмы в генах </a:t>
            </a:r>
            <a:r>
              <a:rPr lang="ru-RU" smtClean="0">
                <a:solidFill>
                  <a:srgbClr val="0D0D0D"/>
                </a:solidFill>
              </a:rPr>
              <a:t>системы свертывания крови, будут полезны в хирургии, акушерстве и гинекологии, спортивной медицине. В этом докладе я буду говорить о профилях, имеющих отношение к социально-значимым заболеваниям</a:t>
            </a:r>
          </a:p>
        </p:txBody>
      </p:sp>
      <p:sp>
        <p:nvSpPr>
          <p:cNvPr id="4" name="Номер слайда 3"/>
          <p:cNvSpPr>
            <a:spLocks noGrp="1"/>
          </p:cNvSpPr>
          <p:nvPr>
            <p:ph type="sldNum" sz="quarter" idx="5"/>
          </p:nvPr>
        </p:nvSpPr>
        <p:spPr/>
        <p:txBody>
          <a:bodyPr/>
          <a:lstStyle/>
          <a:p>
            <a:pPr>
              <a:defRPr/>
            </a:pPr>
            <a:fld id="{977DA29B-97DA-484B-A147-94F264BEE4C6}" type="slidenum">
              <a:rPr lang="ru-RU" smtClean="0"/>
              <a:pPr>
                <a:defRPr/>
              </a:pPr>
              <a:t>33</a:t>
            </a:fld>
            <a:endParaRPr lang="ru-RU"/>
          </a:p>
        </p:txBody>
      </p:sp>
    </p:spTree>
    <p:extLst>
      <p:ext uri="{BB962C8B-B14F-4D97-AF65-F5344CB8AC3E}">
        <p14:creationId xmlns:p14="http://schemas.microsoft.com/office/powerpoint/2010/main" val="1802470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Распределение </a:t>
            </a:r>
            <a:r>
              <a:rPr lang="en-US" dirty="0" smtClean="0"/>
              <a:t>SNP</a:t>
            </a:r>
            <a:r>
              <a:rPr lang="ru-RU" dirty="0" smtClean="0"/>
              <a:t> по группа маркеров, по которым</a:t>
            </a:r>
            <a:r>
              <a:rPr lang="ru-RU" baseline="0" dirty="0" smtClean="0"/>
              <a:t> рассчитывается риск</a:t>
            </a:r>
            <a:endParaRPr lang="ru-RU" dirty="0"/>
          </a:p>
        </p:txBody>
      </p:sp>
      <p:sp>
        <p:nvSpPr>
          <p:cNvPr id="4" name="Номер слайда 3"/>
          <p:cNvSpPr>
            <a:spLocks noGrp="1"/>
          </p:cNvSpPr>
          <p:nvPr>
            <p:ph type="sldNum" sz="quarter" idx="10"/>
          </p:nvPr>
        </p:nvSpPr>
        <p:spPr/>
        <p:txBody>
          <a:bodyPr/>
          <a:lstStyle/>
          <a:p>
            <a:fld id="{7FC67ABB-F498-4D2D-B631-F71253BA2C2B}" type="slidenum">
              <a:rPr lang="ru-RU" smtClean="0"/>
              <a:pPr/>
              <a:t>39</a:t>
            </a:fld>
            <a:endParaRPr lang="ru-RU"/>
          </a:p>
        </p:txBody>
      </p:sp>
    </p:spTree>
    <p:extLst>
      <p:ext uri="{BB962C8B-B14F-4D97-AF65-F5344CB8AC3E}">
        <p14:creationId xmlns:p14="http://schemas.microsoft.com/office/powerpoint/2010/main" val="36490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40</a:t>
            </a:fld>
            <a:endParaRPr lang="ru-RU"/>
          </a:p>
        </p:txBody>
      </p:sp>
    </p:spTree>
    <p:extLst>
      <p:ext uri="{BB962C8B-B14F-4D97-AF65-F5344CB8AC3E}">
        <p14:creationId xmlns:p14="http://schemas.microsoft.com/office/powerpoint/2010/main" val="163655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Относительно этих распределений риска, высчитанных на основе исследования сотен тысяч людей в сотнях исследований в десятках стран и оцениваются значения обобщенных относительных факторов риска, практически выявленных</a:t>
            </a:r>
            <a:r>
              <a:rPr lang="ru-RU" baseline="0" dirty="0" smtClean="0"/>
              <a:t> и посчитанных у наших 100 больных.</a:t>
            </a:r>
            <a:endParaRPr lang="ru-RU" dirty="0"/>
          </a:p>
        </p:txBody>
      </p:sp>
      <p:sp>
        <p:nvSpPr>
          <p:cNvPr id="4" name="Номер слайда 3"/>
          <p:cNvSpPr>
            <a:spLocks noGrp="1"/>
          </p:cNvSpPr>
          <p:nvPr>
            <p:ph type="sldNum" sz="quarter" idx="10"/>
          </p:nvPr>
        </p:nvSpPr>
        <p:spPr/>
        <p:txBody>
          <a:bodyPr/>
          <a:lstStyle/>
          <a:p>
            <a:fld id="{2A94A887-2A62-4D98-834D-F01672581FFF}" type="slidenum">
              <a:rPr lang="ru-RU" smtClean="0"/>
              <a:pPr/>
              <a:t>42</a:t>
            </a:fld>
            <a:endParaRPr lang="ru-RU"/>
          </a:p>
        </p:txBody>
      </p:sp>
    </p:spTree>
    <p:extLst>
      <p:ext uri="{BB962C8B-B14F-4D97-AF65-F5344CB8AC3E}">
        <p14:creationId xmlns:p14="http://schemas.microsoft.com/office/powerpoint/2010/main" val="124729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То есть практически мы можем «объяснить» всю генетически</a:t>
            </a:r>
            <a:r>
              <a:rPr lang="ru-RU" baseline="0" dirty="0" smtClean="0"/>
              <a:t> обусловленную часть инсультов (см. далее), которая, по разным оценкам, составляет от 25% до 40%.</a:t>
            </a:r>
            <a:endParaRPr lang="ru-RU" dirty="0"/>
          </a:p>
        </p:txBody>
      </p:sp>
      <p:sp>
        <p:nvSpPr>
          <p:cNvPr id="4" name="Номер слайда 3"/>
          <p:cNvSpPr>
            <a:spLocks noGrp="1"/>
          </p:cNvSpPr>
          <p:nvPr>
            <p:ph type="sldNum" sz="quarter" idx="10"/>
          </p:nvPr>
        </p:nvSpPr>
        <p:spPr/>
        <p:txBody>
          <a:bodyPr/>
          <a:lstStyle/>
          <a:p>
            <a:fld id="{2A94A887-2A62-4D98-834D-F01672581FFF}" type="slidenum">
              <a:rPr lang="ru-RU" smtClean="0"/>
              <a:pPr/>
              <a:t>44</a:t>
            </a:fld>
            <a:endParaRPr lang="ru-RU"/>
          </a:p>
        </p:txBody>
      </p:sp>
    </p:spTree>
    <p:extLst>
      <p:ext uri="{BB962C8B-B14F-4D97-AF65-F5344CB8AC3E}">
        <p14:creationId xmlns:p14="http://schemas.microsoft.com/office/powerpoint/2010/main" val="4005386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До сих пор речь шла о всех 100 больных. Но можно и получается с лучшими результатами анализировать по тем </a:t>
            </a:r>
            <a:r>
              <a:rPr lang="ru-RU" dirty="0" err="1" smtClean="0"/>
              <a:t>субгруппам</a:t>
            </a:r>
            <a:r>
              <a:rPr lang="ru-RU" dirty="0" smtClean="0"/>
              <a:t> больных.  </a:t>
            </a:r>
            <a:r>
              <a:rPr lang="ru-RU" dirty="0" err="1" smtClean="0"/>
              <a:t>Атеротромботический</a:t>
            </a:r>
            <a:r>
              <a:rPr lang="ru-RU" dirty="0" smtClean="0"/>
              <a:t> инсульт (39 больных), тромбоэмболический ((32) и прочие ишемические (17). В группе 12 геморрагических инсультов, как и ожидалось, наш метод не работает.</a:t>
            </a:r>
            <a:endParaRPr lang="ru-RU" dirty="0"/>
          </a:p>
        </p:txBody>
      </p:sp>
      <p:sp>
        <p:nvSpPr>
          <p:cNvPr id="4" name="Номер слайда 3"/>
          <p:cNvSpPr>
            <a:spLocks noGrp="1"/>
          </p:cNvSpPr>
          <p:nvPr>
            <p:ph type="sldNum" sz="quarter" idx="10"/>
          </p:nvPr>
        </p:nvSpPr>
        <p:spPr/>
        <p:txBody>
          <a:bodyPr/>
          <a:lstStyle/>
          <a:p>
            <a:fld id="{2A94A887-2A62-4D98-834D-F01672581FFF}" type="slidenum">
              <a:rPr lang="ru-RU" smtClean="0"/>
              <a:pPr/>
              <a:t>45</a:t>
            </a:fld>
            <a:endParaRPr lang="ru-RU"/>
          </a:p>
        </p:txBody>
      </p:sp>
    </p:spTree>
    <p:extLst>
      <p:ext uri="{BB962C8B-B14F-4D97-AF65-F5344CB8AC3E}">
        <p14:creationId xmlns:p14="http://schemas.microsoft.com/office/powerpoint/2010/main" val="2257772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dirty="0" smtClean="0"/>
              <a:t>До сих пор речь шла о всех 100 больных. Но можно и получается с лучшими результатами анализировать по тем </a:t>
            </a:r>
            <a:r>
              <a:rPr lang="ru-RU" dirty="0" err="1" smtClean="0"/>
              <a:t>субгруппам</a:t>
            </a:r>
            <a:r>
              <a:rPr lang="ru-RU" dirty="0" smtClean="0"/>
              <a:t> больных.  </a:t>
            </a:r>
            <a:r>
              <a:rPr lang="ru-RU" dirty="0" err="1" smtClean="0"/>
              <a:t>Атеротромботический</a:t>
            </a:r>
            <a:r>
              <a:rPr lang="ru-RU" dirty="0" smtClean="0"/>
              <a:t> инсульт (39 больных), тромбоэмболический ((32) и прочие ишемические (17). В группе 12 геморрагических инсультов, как и ожидалось, наш метод не работает.</a:t>
            </a:r>
            <a:endParaRPr lang="ru-RU" dirty="0"/>
          </a:p>
        </p:txBody>
      </p:sp>
      <p:sp>
        <p:nvSpPr>
          <p:cNvPr id="4" name="Номер слайда 3"/>
          <p:cNvSpPr>
            <a:spLocks noGrp="1"/>
          </p:cNvSpPr>
          <p:nvPr>
            <p:ph type="sldNum" sz="quarter" idx="10"/>
          </p:nvPr>
        </p:nvSpPr>
        <p:spPr/>
        <p:txBody>
          <a:bodyPr/>
          <a:lstStyle/>
          <a:p>
            <a:fld id="{2A94A887-2A62-4D98-834D-F01672581FFF}" type="slidenum">
              <a:rPr lang="ru-RU" smtClean="0"/>
              <a:pPr/>
              <a:t>46</a:t>
            </a:fld>
            <a:endParaRPr lang="ru-RU"/>
          </a:p>
        </p:txBody>
      </p:sp>
    </p:spTree>
    <p:extLst>
      <p:ext uri="{BB962C8B-B14F-4D97-AF65-F5344CB8AC3E}">
        <p14:creationId xmlns:p14="http://schemas.microsoft.com/office/powerpoint/2010/main" val="403736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54</a:t>
            </a:fld>
            <a:endParaRPr lang="ru-RU"/>
          </a:p>
        </p:txBody>
      </p:sp>
    </p:spTree>
    <p:extLst>
      <p:ext uri="{BB962C8B-B14F-4D97-AF65-F5344CB8AC3E}">
        <p14:creationId xmlns:p14="http://schemas.microsoft.com/office/powerpoint/2010/main" val="3421279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918698">
              <a:defRPr/>
            </a:pPr>
            <a:r>
              <a:rPr lang="ru-RU" dirty="0"/>
              <a:t>Итоговые ОШ для 4 </a:t>
            </a:r>
            <a:r>
              <a:rPr lang="ru-RU" dirty="0" err="1"/>
              <a:t>ОНП</a:t>
            </a:r>
            <a:r>
              <a:rPr lang="ru-RU" dirty="0"/>
              <a:t> из </a:t>
            </a:r>
            <a:r>
              <a:rPr lang="en-US" dirty="0" err="1"/>
              <a:t>GWAS</a:t>
            </a:r>
            <a:r>
              <a:rPr lang="ru-RU" dirty="0"/>
              <a:t> и мета-анализов на </a:t>
            </a:r>
            <a:r>
              <a:rPr lang="ru-RU" dirty="0" err="1"/>
              <a:t>форест</a:t>
            </a:r>
            <a:r>
              <a:rPr lang="ru-RU" dirty="0"/>
              <a:t>-плоте</a:t>
            </a:r>
            <a:r>
              <a:rPr lang="en-US" dirty="0"/>
              <a:t> </a:t>
            </a:r>
            <a:endParaRPr lang="ru-RU" dirty="0"/>
          </a:p>
          <a:p>
            <a:endParaRPr lang="ru-RU" dirty="0" smtClean="0"/>
          </a:p>
          <a:p>
            <a:endParaRPr lang="ru-RU" dirty="0" smtClean="0"/>
          </a:p>
          <a:p>
            <a:r>
              <a:rPr lang="ru-RU" dirty="0" smtClean="0"/>
              <a:t>1-й этап:</a:t>
            </a:r>
          </a:p>
          <a:p>
            <a:r>
              <a:rPr lang="ru-RU" dirty="0" smtClean="0"/>
              <a:t>Взяли</a:t>
            </a:r>
            <a:r>
              <a:rPr lang="ru-RU" baseline="0" dirty="0" smtClean="0"/>
              <a:t> 2 из мета-анализа и 2 из </a:t>
            </a:r>
            <a:r>
              <a:rPr lang="en-US" baseline="0" dirty="0" err="1" smtClean="0"/>
              <a:t>GWAS</a:t>
            </a:r>
            <a:endParaRPr lang="ru-RU" baseline="0" dirty="0" smtClean="0"/>
          </a:p>
          <a:p>
            <a:endParaRPr lang="ru-RU" baseline="0" dirty="0" smtClean="0"/>
          </a:p>
          <a:p>
            <a:r>
              <a:rPr lang="ru-RU" baseline="0" dirty="0" smtClean="0"/>
              <a:t>Сработал 1</a:t>
            </a:r>
          </a:p>
          <a:p>
            <a:endParaRPr lang="ru-RU" baseline="0" dirty="0" smtClean="0"/>
          </a:p>
          <a:p>
            <a:r>
              <a:rPr lang="ru-RU" baseline="0" dirty="0" smtClean="0"/>
              <a:t>2-й этап:</a:t>
            </a:r>
          </a:p>
          <a:p>
            <a:r>
              <a:rPr lang="ru-RU" baseline="0" dirty="0" smtClean="0"/>
              <a:t>Добавили 6 из </a:t>
            </a:r>
            <a:r>
              <a:rPr lang="en-US" baseline="0" dirty="0" err="1" smtClean="0"/>
              <a:t>GWAS</a:t>
            </a:r>
            <a:endParaRPr lang="ru-RU" baseline="0" dirty="0" smtClean="0"/>
          </a:p>
          <a:p>
            <a:endParaRPr lang="ru-RU" baseline="0" dirty="0" smtClean="0"/>
          </a:p>
          <a:p>
            <a:r>
              <a:rPr lang="ru-RU" baseline="0" dirty="0" smtClean="0"/>
              <a:t>Сработало 2</a:t>
            </a:r>
          </a:p>
          <a:p>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57</a:t>
            </a:fld>
            <a:endParaRPr lang="ru-RU"/>
          </a:p>
        </p:txBody>
      </p:sp>
    </p:spTree>
    <p:extLst>
      <p:ext uri="{BB962C8B-B14F-4D97-AF65-F5344CB8AC3E}">
        <p14:creationId xmlns:p14="http://schemas.microsoft.com/office/powerpoint/2010/main" val="60166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Образ слайда 1"/>
          <p:cNvSpPr>
            <a:spLocks noGrp="1" noRot="1" noChangeAspect="1" noTextEdi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a:normAutofit/>
          </a:bodyPr>
          <a:lstStyle/>
          <a:p>
            <a:r>
              <a:rPr lang="ru-RU" dirty="0"/>
              <a:t>Генетическим полиморфизмом называют одновременное существование в популяции двух или более генетических аллелей, частота каждой из которых в популяции больше 1%. Последним параметром отличаются от Мутации частота меньше 1%, полиморфизм – мутация, закрепившаяся в популяции.</a:t>
            </a:r>
          </a:p>
          <a:p>
            <a:pPr defTabSz="914288">
              <a:defRPr/>
            </a:pPr>
            <a:r>
              <a:rPr lang="ru-RU" dirty="0"/>
              <a:t>Однонуклеотидный полиморфизм или SNP - отличия последовательности ДНК размером в один нуклеотид (A, T, G или C) в анализируемом геноме (или в другой сравниваемой последовательности). Плотность распределения </a:t>
            </a:r>
            <a:r>
              <a:rPr lang="en-US" dirty="0"/>
              <a:t>SNP</a:t>
            </a:r>
            <a:r>
              <a:rPr lang="ru-RU" dirty="0"/>
              <a:t> в геноме человека в разных участках хромосом может значительно различаться. Однако считается, что в среднем 1 </a:t>
            </a:r>
            <a:r>
              <a:rPr lang="en-US" dirty="0"/>
              <a:t>SNP</a:t>
            </a:r>
            <a:r>
              <a:rPr lang="ru-RU" dirty="0"/>
              <a:t> приходится на 700 п.о. общее количество описанных СНП превышает 4 миллиона, по некоторым оценкам более 6 </a:t>
            </a:r>
            <a:r>
              <a:rPr lang="ru-RU" dirty="0" err="1"/>
              <a:t>млн</a:t>
            </a:r>
            <a:endParaRPr lang="ru-RU" dirty="0"/>
          </a:p>
          <a:p>
            <a:r>
              <a:rPr lang="ru-RU" dirty="0"/>
              <a:t>Наследуемые полиморфные изменения генов определяют уникальный генетический профиль каждого человека, обуславливающий его индивидуальные биохимические, иммунологические и другие особенности, а также наследственную предрасположенность к развитию различных заболеваний.</a:t>
            </a:r>
          </a:p>
          <a:p>
            <a:pPr>
              <a:defRPr/>
            </a:pPr>
            <a:endParaRPr lang="ru-RU" dirty="0"/>
          </a:p>
        </p:txBody>
      </p:sp>
      <p:sp>
        <p:nvSpPr>
          <p:cNvPr id="4" name="Номер слайда 3"/>
          <p:cNvSpPr>
            <a:spLocks noGrp="1"/>
          </p:cNvSpPr>
          <p:nvPr>
            <p:ph type="sldNum" sz="quarter" idx="5"/>
          </p:nvPr>
        </p:nvSpPr>
        <p:spPr/>
        <p:txBody>
          <a:bodyPr/>
          <a:lstStyle/>
          <a:p>
            <a:pPr>
              <a:defRPr/>
            </a:pPr>
            <a:fld id="{5DE21984-7FF0-4181-8CF2-AAFBACAE7C55}" type="slidenum">
              <a:rPr lang="ru-RU" smtClean="0"/>
              <a:pPr>
                <a:defRPr/>
              </a:pPr>
              <a:t>5</a:t>
            </a:fld>
            <a:endParaRPr lang="ru-RU"/>
          </a:p>
        </p:txBody>
      </p:sp>
    </p:spTree>
    <p:extLst>
      <p:ext uri="{BB962C8B-B14F-4D97-AF65-F5344CB8AC3E}">
        <p14:creationId xmlns:p14="http://schemas.microsoft.com/office/powerpoint/2010/main" val="2337075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 которые сработали</a:t>
            </a:r>
            <a:endParaRPr lang="en-US" dirty="0" smtClean="0"/>
          </a:p>
          <a:p>
            <a:endParaRPr lang="en-US" dirty="0" smtClean="0"/>
          </a:p>
          <a:p>
            <a:r>
              <a:rPr lang="en-US" dirty="0"/>
              <a:t>The “HPV-Negative” group included women who tested</a:t>
            </a:r>
          </a:p>
          <a:p>
            <a:r>
              <a:rPr lang="en-US" dirty="0"/>
              <a:t>negative for high-risk human papillomavirus (HR-HPV) and had</a:t>
            </a:r>
          </a:p>
          <a:p>
            <a:r>
              <a:rPr lang="en-US" dirty="0"/>
              <a:t>negative results for intraepithelial lesion of malignancy (</a:t>
            </a:r>
            <a:r>
              <a:rPr lang="en-US" dirty="0" err="1"/>
              <a:t>NILM</a:t>
            </a:r>
            <a:r>
              <a:rPr lang="en-US" dirty="0"/>
              <a:t>)</a:t>
            </a:r>
          </a:p>
          <a:p>
            <a:r>
              <a:rPr lang="en-US" dirty="0"/>
              <a:t>during cervical screening over a 5-year monitoring period. The</a:t>
            </a:r>
          </a:p>
          <a:p>
            <a:r>
              <a:rPr lang="en-US" dirty="0"/>
              <a:t>cervical scrapings were used for this assessment.</a:t>
            </a:r>
          </a:p>
          <a:p>
            <a:r>
              <a:rPr lang="en-US" dirty="0"/>
              <a:t>The “HPV-Positive” group consisted of women who tested</a:t>
            </a:r>
          </a:p>
          <a:p>
            <a:r>
              <a:rPr lang="en-US" dirty="0"/>
              <a:t>positive for high-risk human papillomavirus (HR-HPV) and had</a:t>
            </a:r>
          </a:p>
          <a:p>
            <a:r>
              <a:rPr lang="en-US" dirty="0"/>
              <a:t>negative results for intraepithelial lesion of malignancy (</a:t>
            </a:r>
            <a:r>
              <a:rPr lang="en-US" dirty="0" err="1"/>
              <a:t>NILM</a:t>
            </a:r>
            <a:r>
              <a:rPr lang="en-US" dirty="0"/>
              <a:t>)</a:t>
            </a:r>
          </a:p>
          <a:p>
            <a:r>
              <a:rPr lang="en-US" dirty="0"/>
              <a:t>during cervical screening over a 5-year monitoring period. Within</a:t>
            </a:r>
          </a:p>
          <a:p>
            <a:r>
              <a:rPr lang="en-US" dirty="0"/>
              <a:t>this group, 29% of women showed elimination of the virus, while</a:t>
            </a:r>
          </a:p>
          <a:p>
            <a:r>
              <a:rPr lang="en-US" dirty="0"/>
              <a:t>71% demonstrated persistent HR-HPV infection.</a:t>
            </a:r>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58</a:t>
            </a:fld>
            <a:endParaRPr lang="ru-RU"/>
          </a:p>
        </p:txBody>
      </p:sp>
    </p:spTree>
    <p:extLst>
      <p:ext uri="{BB962C8B-B14F-4D97-AF65-F5344CB8AC3E}">
        <p14:creationId xmlns:p14="http://schemas.microsoft.com/office/powerpoint/2010/main" val="330528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В(0) – константа</a:t>
            </a:r>
          </a:p>
          <a:p>
            <a:r>
              <a:rPr lang="ru-RU" dirty="0" smtClean="0"/>
              <a:t>В(1) – наш коэффициент, помноженный</a:t>
            </a:r>
            <a:r>
              <a:rPr lang="ru-RU" baseline="0" dirty="0" smtClean="0"/>
              <a:t> на риск (1, 2 или 3 для генотипа, и 1 или 0 для </a:t>
            </a:r>
            <a:r>
              <a:rPr lang="ru-RU" baseline="0" dirty="0" err="1" smtClean="0"/>
              <a:t>ВПЧ</a:t>
            </a:r>
            <a:r>
              <a:rPr lang="ru-RU" baseline="0" dirty="0" smtClean="0"/>
              <a:t>)</a:t>
            </a:r>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61</a:t>
            </a:fld>
            <a:endParaRPr lang="ru-RU"/>
          </a:p>
        </p:txBody>
      </p:sp>
    </p:spTree>
    <p:extLst>
      <p:ext uri="{BB962C8B-B14F-4D97-AF65-F5344CB8AC3E}">
        <p14:creationId xmlns:p14="http://schemas.microsoft.com/office/powerpoint/2010/main" val="329167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Коэффициент – </a:t>
            </a:r>
            <a:r>
              <a:rPr lang="en-US" dirty="0" smtClean="0"/>
              <a:t>ln(</a:t>
            </a:r>
            <a:r>
              <a:rPr lang="ru-RU" dirty="0" smtClean="0"/>
              <a:t>ОШ</a:t>
            </a:r>
            <a:r>
              <a:rPr lang="en-US" dirty="0" smtClean="0"/>
              <a:t>)</a:t>
            </a:r>
          </a:p>
          <a:p>
            <a:endParaRPr lang="en-US" dirty="0" smtClean="0"/>
          </a:p>
          <a:p>
            <a:r>
              <a:rPr lang="en-US" baseline="0" dirty="0" smtClean="0"/>
              <a:t>z – </a:t>
            </a:r>
            <a:r>
              <a:rPr lang="ru-RU" baseline="0" dirty="0" smtClean="0"/>
              <a:t>переменная (в знаменателе) для функции расчета </a:t>
            </a:r>
            <a:r>
              <a:rPr lang="en-US" baseline="0" dirty="0" smtClean="0"/>
              <a:t>p-</a:t>
            </a:r>
            <a:r>
              <a:rPr lang="ru-RU" baseline="0" dirty="0" smtClean="0"/>
              <a:t>значения (</a:t>
            </a:r>
            <a:r>
              <a:rPr lang="en-US" baseline="0" dirty="0" smtClean="0"/>
              <a:t>p </a:t>
            </a:r>
            <a:r>
              <a:rPr lang="ru-RU" baseline="0" dirty="0" smtClean="0"/>
              <a:t>без поправки на множественное тестирование)</a:t>
            </a:r>
          </a:p>
          <a:p>
            <a:endParaRPr lang="ru-RU" baseline="0" dirty="0" smtClean="0"/>
          </a:p>
          <a:p>
            <a:r>
              <a:rPr lang="ru-RU" baseline="0" dirty="0" smtClean="0"/>
              <a:t>Если делать расчет отдельно для </a:t>
            </a:r>
            <a:r>
              <a:rPr lang="ru-RU" baseline="0" dirty="0" err="1" smtClean="0"/>
              <a:t>ОНП</a:t>
            </a:r>
            <a:r>
              <a:rPr lang="ru-RU" baseline="0" dirty="0" smtClean="0"/>
              <a:t> и </a:t>
            </a:r>
            <a:r>
              <a:rPr lang="ru-RU" baseline="0" dirty="0" err="1" smtClean="0"/>
              <a:t>ВПЧ</a:t>
            </a:r>
            <a:r>
              <a:rPr lang="ru-RU" baseline="0" dirty="0" smtClean="0"/>
              <a:t> точность снижается</a:t>
            </a:r>
          </a:p>
          <a:p>
            <a:r>
              <a:rPr lang="ru-RU" baseline="0" dirty="0" smtClean="0"/>
              <a:t>+ </a:t>
            </a:r>
            <a:r>
              <a:rPr lang="ru-RU" baseline="0" dirty="0" err="1" smtClean="0"/>
              <a:t>ВПЧ</a:t>
            </a:r>
            <a:r>
              <a:rPr lang="ru-RU" baseline="0" dirty="0" smtClean="0"/>
              <a:t>-положительные это те, у которых вирус элиминировался</a:t>
            </a:r>
          </a:p>
          <a:p>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62</a:t>
            </a:fld>
            <a:endParaRPr lang="ru-RU"/>
          </a:p>
        </p:txBody>
      </p:sp>
    </p:spTree>
    <p:extLst>
      <p:ext uri="{BB962C8B-B14F-4D97-AF65-F5344CB8AC3E}">
        <p14:creationId xmlns:p14="http://schemas.microsoft.com/office/powerpoint/2010/main" val="3477850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РШМ</a:t>
            </a:r>
            <a:r>
              <a:rPr lang="ru-RU" baseline="0" dirty="0" smtClean="0"/>
              <a:t> и</a:t>
            </a:r>
            <a:r>
              <a:rPr lang="en-US" baseline="0" dirty="0" smtClean="0"/>
              <a:t> </a:t>
            </a:r>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63</a:t>
            </a:fld>
            <a:endParaRPr lang="ru-RU"/>
          </a:p>
        </p:txBody>
      </p:sp>
    </p:spTree>
    <p:extLst>
      <p:ext uri="{BB962C8B-B14F-4D97-AF65-F5344CB8AC3E}">
        <p14:creationId xmlns:p14="http://schemas.microsoft.com/office/powerpoint/2010/main" val="335467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После расчета</a:t>
            </a:r>
            <a:r>
              <a:rPr lang="ru-RU" baseline="0" dirty="0" smtClean="0"/>
              <a:t> вероятности (от 0 до 1) проводим расчет чувствительности и </a:t>
            </a:r>
            <a:r>
              <a:rPr lang="ru-RU" baseline="0" dirty="0" err="1" smtClean="0"/>
              <a:t>специфичнсти</a:t>
            </a:r>
            <a:r>
              <a:rPr lang="ru-RU" baseline="0" dirty="0" smtClean="0"/>
              <a:t> и точности с </a:t>
            </a:r>
            <a:r>
              <a:rPr lang="ru-RU" baseline="0" dirty="0" err="1" smtClean="0"/>
              <a:t>помомощью</a:t>
            </a:r>
            <a:r>
              <a:rPr lang="ru-RU" baseline="0" dirty="0" smtClean="0"/>
              <a:t> </a:t>
            </a:r>
            <a:r>
              <a:rPr lang="en-US" baseline="0" dirty="0" smtClean="0"/>
              <a:t>ROC</a:t>
            </a:r>
            <a:r>
              <a:rPr lang="ru-RU" baseline="0" dirty="0" smtClean="0"/>
              <a:t>-анализа, после этого выбираем точку деления и оцениваем точность</a:t>
            </a:r>
            <a:endParaRPr lang="ru-RU" dirty="0"/>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64</a:t>
            </a:fld>
            <a:endParaRPr lang="ru-RU"/>
          </a:p>
        </p:txBody>
      </p:sp>
    </p:spTree>
    <p:extLst>
      <p:ext uri="{BB962C8B-B14F-4D97-AF65-F5344CB8AC3E}">
        <p14:creationId xmlns:p14="http://schemas.microsoft.com/office/powerpoint/2010/main" val="3029870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Образ слайда 1"/>
          <p:cNvSpPr>
            <a:spLocks noGrp="1" noRot="1" noChangeAspect="1" noTextEdit="1"/>
          </p:cNvSpPr>
          <p:nvPr>
            <p:ph type="sldImg"/>
          </p:nvPr>
        </p:nvSpPr>
        <p:spPr>
          <a:xfrm>
            <a:off x="1398588" y="1144588"/>
            <a:ext cx="4122737" cy="3092450"/>
          </a:xfrm>
          <a:ln/>
        </p:spPr>
      </p:sp>
      <p:sp>
        <p:nvSpPr>
          <p:cNvPr id="172035" name="Заметки 2"/>
          <p:cNvSpPr>
            <a:spLocks noGrp="1"/>
          </p:cNvSpPr>
          <p:nvPr>
            <p:ph type="body" idx="1"/>
          </p:nvPr>
        </p:nvSpPr>
        <p:spPr>
          <a:xfrm>
            <a:off x="691886" y="4408994"/>
            <a:ext cx="5535088" cy="3607358"/>
          </a:xfrm>
          <a:noFill/>
          <a:ln/>
        </p:spPr>
        <p:txBody>
          <a:bodyPr/>
          <a:lstStyle/>
          <a:p>
            <a:pPr>
              <a:spcBef>
                <a:spcPct val="0"/>
              </a:spcBef>
            </a:pPr>
            <a:r>
              <a:rPr lang="en-US" smtClean="0"/>
              <a:t>TLR</a:t>
            </a:r>
            <a:r>
              <a:rPr lang="ru-RU" smtClean="0"/>
              <a:t> 2-го и 4-го типов распознают микобактериальные структуры и являются мощным индуктором активации макрофагов, запуская иммунный ответ на внедрение микобактериальной инфекции. Маннозосвязывающий лектин (</a:t>
            </a:r>
            <a:r>
              <a:rPr lang="en-US" smtClean="0"/>
              <a:t>MBL</a:t>
            </a:r>
            <a:r>
              <a:rPr lang="ru-RU" smtClean="0"/>
              <a:t>, Mannose-binding lectin) является фактором врожденного иммунитета, распознает маннозу на поверхности антигенов, одновременно обеспечивая опсонизацию и активацию системы комплемента по лектиновому пути [13], способствуя последующему фагоцитозу патогенов, в том числе </a:t>
            </a:r>
            <a:r>
              <a:rPr lang="en-US" i="1" smtClean="0"/>
              <a:t>M</a:t>
            </a:r>
            <a:r>
              <a:rPr lang="ru-RU" i="1" smtClean="0"/>
              <a:t>. </a:t>
            </a:r>
            <a:r>
              <a:rPr lang="en-US" i="1" smtClean="0"/>
              <a:t>tuberculosis</a:t>
            </a:r>
            <a:r>
              <a:rPr lang="en-US" smtClean="0"/>
              <a:t> </a:t>
            </a:r>
            <a:r>
              <a:rPr lang="ru-RU" smtClean="0"/>
              <a:t>(эти процессы представлены на схеме справа)</a:t>
            </a:r>
          </a:p>
        </p:txBody>
      </p:sp>
      <p:sp>
        <p:nvSpPr>
          <p:cNvPr id="172036" name="Номер слайда 3"/>
          <p:cNvSpPr txBox="1">
            <a:spLocks noGrp="1"/>
          </p:cNvSpPr>
          <p:nvPr/>
        </p:nvSpPr>
        <p:spPr bwMode="auto">
          <a:xfrm>
            <a:off x="3919086" y="8701879"/>
            <a:ext cx="2998173" cy="459667"/>
          </a:xfrm>
          <a:prstGeom prst="rect">
            <a:avLst/>
          </a:prstGeom>
          <a:noFill/>
          <a:ln w="9525">
            <a:noFill/>
            <a:miter lim="800000"/>
            <a:headEnd/>
            <a:tailEnd/>
          </a:ln>
        </p:spPr>
        <p:txBody>
          <a:bodyPr lIns="91870" tIns="45935" rIns="91870" bIns="45935" anchor="b"/>
          <a:lstStyle/>
          <a:p>
            <a:pPr algn="r"/>
            <a:fld id="{4EFED997-36F2-4C0E-A8C6-976389636815}" type="slidenum">
              <a:rPr lang="ru-RU" sz="1200">
                <a:latin typeface="Calibri" pitchFamily="34" charset="0"/>
              </a:rPr>
              <a:pPr algn="r"/>
              <a:t>65</a:t>
            </a:fld>
            <a:endParaRPr lang="ru-RU" sz="1200">
              <a:latin typeface="Calibri" pitchFamily="34" charset="0"/>
            </a:endParaRPr>
          </a:p>
        </p:txBody>
      </p:sp>
    </p:spTree>
    <p:extLst>
      <p:ext uri="{BB962C8B-B14F-4D97-AF65-F5344CB8AC3E}">
        <p14:creationId xmlns:p14="http://schemas.microsoft.com/office/powerpoint/2010/main" val="19409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Образ слайда 1"/>
          <p:cNvSpPr>
            <a:spLocks noGrp="1" noRot="1" noChangeAspect="1" noTextEdit="1"/>
          </p:cNvSpPr>
          <p:nvPr>
            <p:ph type="sldImg"/>
          </p:nvPr>
        </p:nvSpPr>
        <p:spPr>
          <a:xfrm>
            <a:off x="1398588" y="1144588"/>
            <a:ext cx="4122737" cy="3092450"/>
          </a:xfrm>
          <a:ln/>
        </p:spPr>
      </p:sp>
      <p:sp>
        <p:nvSpPr>
          <p:cNvPr id="174083" name="Заметки 2"/>
          <p:cNvSpPr>
            <a:spLocks noGrp="1"/>
          </p:cNvSpPr>
          <p:nvPr>
            <p:ph type="body" idx="1"/>
          </p:nvPr>
        </p:nvSpPr>
        <p:spPr>
          <a:noFill/>
          <a:ln/>
        </p:spPr>
        <p:txBody>
          <a:bodyPr/>
          <a:lstStyle/>
          <a:p>
            <a:pPr>
              <a:lnSpc>
                <a:spcPct val="80000"/>
              </a:lnSpc>
              <a:spcBef>
                <a:spcPct val="0"/>
              </a:spcBef>
            </a:pPr>
            <a:r>
              <a:rPr lang="ru-RU" sz="900"/>
              <a:t>Для оценки комплексного влияния генетического полиморфизма и других факторов на развитие был проведен многофакторный анализ с помощью множественной логистической регрессии. В результате анализа было показано, что генотип </a:t>
            </a:r>
            <a:r>
              <a:rPr lang="en-US" sz="900"/>
              <a:t>AG</a:t>
            </a:r>
            <a:r>
              <a:rPr lang="ru-RU" sz="900"/>
              <a:t> гена </a:t>
            </a:r>
            <a:r>
              <a:rPr lang="en-US" sz="900"/>
              <a:t>TLR</a:t>
            </a:r>
            <a:r>
              <a:rPr lang="ru-RU" sz="900"/>
              <a:t>4, </a:t>
            </a:r>
            <a:r>
              <a:rPr lang="en-US" sz="900"/>
              <a:t>rs</a:t>
            </a:r>
            <a:r>
              <a:rPr lang="ru-RU" sz="900"/>
              <a:t>4986790 также сохранил свое влияние в присутствии других факторов – пребывание в УФСИН, контакт с бактериовыделителем, количество </a:t>
            </a:r>
            <a:r>
              <a:rPr lang="en-US" sz="900"/>
              <a:t>CD4-</a:t>
            </a:r>
            <a:r>
              <a:rPr lang="ru-RU" sz="900"/>
              <a:t>лимфоцитов, увеличивая риск развития туберкулеза в 3,7 раза (ОШ=3,7, 95% ДИ: 1,1-13,1, </a:t>
            </a:r>
            <a:r>
              <a:rPr lang="en-US" sz="900"/>
              <a:t>p</a:t>
            </a:r>
            <a:r>
              <a:rPr lang="ru-RU" sz="900"/>
              <a:t>=0,046).</a:t>
            </a:r>
          </a:p>
          <a:p>
            <a:pPr>
              <a:lnSpc>
                <a:spcPct val="80000"/>
              </a:lnSpc>
              <a:spcBef>
                <a:spcPct val="0"/>
              </a:spcBef>
            </a:pPr>
            <a:r>
              <a:rPr lang="ru-RU" sz="900"/>
              <a:t> Таким образом, аллель </a:t>
            </a:r>
            <a:r>
              <a:rPr lang="en-US" sz="900"/>
              <a:t>G</a:t>
            </a:r>
            <a:r>
              <a:rPr lang="ru-RU" sz="900"/>
              <a:t> гена </a:t>
            </a:r>
            <a:r>
              <a:rPr lang="en-US" sz="900"/>
              <a:t>TLR</a:t>
            </a:r>
            <a:r>
              <a:rPr lang="ru-RU" sz="900"/>
              <a:t>4 (</a:t>
            </a:r>
            <a:r>
              <a:rPr lang="en-US" sz="900"/>
              <a:t>rs</a:t>
            </a:r>
            <a:r>
              <a:rPr lang="ru-RU" sz="900"/>
              <a:t>4986790) может рассматриваться как независимый фактор риска развития туберкулеза у пациентов с ВИЧ-инфекцией и имеет достаточную частоту встречаемости (около 8%) в исследованной популяции. </a:t>
            </a:r>
          </a:p>
        </p:txBody>
      </p:sp>
      <p:sp>
        <p:nvSpPr>
          <p:cNvPr id="174084" name="Номер слайда 3"/>
          <p:cNvSpPr txBox="1">
            <a:spLocks noGrp="1"/>
          </p:cNvSpPr>
          <p:nvPr/>
        </p:nvSpPr>
        <p:spPr bwMode="auto">
          <a:xfrm>
            <a:off x="3919086" y="8701879"/>
            <a:ext cx="2998173" cy="459667"/>
          </a:xfrm>
          <a:prstGeom prst="rect">
            <a:avLst/>
          </a:prstGeom>
          <a:noFill/>
          <a:ln w="9525">
            <a:noFill/>
            <a:miter lim="800000"/>
            <a:headEnd/>
            <a:tailEnd/>
          </a:ln>
        </p:spPr>
        <p:txBody>
          <a:bodyPr lIns="91870" tIns="45935" rIns="91870" bIns="45935" anchor="b"/>
          <a:lstStyle/>
          <a:p>
            <a:pPr algn="r"/>
            <a:fld id="{A17C0EE6-25DA-4EF0-9E3C-FCA95DCE18CE}" type="slidenum">
              <a:rPr lang="ru-RU" sz="1200">
                <a:latin typeface="Calibri" pitchFamily="34" charset="0"/>
              </a:rPr>
              <a:pPr algn="r"/>
              <a:t>66</a:t>
            </a:fld>
            <a:endParaRPr lang="ru-RU" sz="1200">
              <a:latin typeface="Calibri" pitchFamily="34" charset="0"/>
            </a:endParaRPr>
          </a:p>
        </p:txBody>
      </p:sp>
    </p:spTree>
    <p:extLst>
      <p:ext uri="{BB962C8B-B14F-4D97-AF65-F5344CB8AC3E}">
        <p14:creationId xmlns:p14="http://schemas.microsoft.com/office/powerpoint/2010/main" val="610389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ru-RU" dirty="0"/>
              <a:t>На следующем этапе был проведён сравнительный популяционно-генетический анализ исследуемых выборок. Частоты генотипов локусов в генах TLR2, TLR4, TNF и ASAP1 для исследуемых </a:t>
            </a:r>
            <a:r>
              <a:rPr lang="ru-RU" dirty="0" err="1"/>
              <a:t>выборкок</a:t>
            </a:r>
            <a:r>
              <a:rPr lang="ru-RU" dirty="0"/>
              <a:t> и значимые различия между ними представлены в таблице (результаты точного теста Фишера даны с поправкой </a:t>
            </a:r>
            <a:r>
              <a:rPr lang="ru-RU" dirty="0" err="1"/>
              <a:t>Бонферрони</a:t>
            </a:r>
            <a:r>
              <a:rPr lang="ru-RU" dirty="0"/>
              <a:t>). Значимые различия по частотам генотипов исследуемого локуса в гене TLR2 выявлены между выборками Российской Федерации и Республики Таджикистан и по частотам исследуемого локуса в гене TLR4 между Армянской выборкой и выборками Российской Федерации и Беларуси. Частоты генотипов исследуемого локуса в гене TNF не показали статистически значимых различий между всеми выборками.</a:t>
            </a:r>
          </a:p>
          <a:p>
            <a:r>
              <a:rPr lang="ru-RU" dirty="0"/>
              <a:t>Наиболее значимые различия в частотах генотипов были выявлены для исследуемого локуса в гене ASAP1 между выборкой Республики Таджикистан  и выборками Российской Федерации, Беларуси и Кыргызстана. Выборка Армении также отличалась по частотам от Таджикистана, но при введении поправки </a:t>
            </a:r>
            <a:r>
              <a:rPr lang="ru-RU" dirty="0" err="1"/>
              <a:t>Бонферрони</a:t>
            </a:r>
            <a:r>
              <a:rPr lang="ru-RU" dirty="0"/>
              <a:t> значимость различий не достигла принятого уровня статистической значимости (p&lt;0,05). Для анализа генетических расстояний между выборками по всем 4-м локусам проведён расчёт показателей D, что представлено в правой части слайда. Наименьшие значения (близкие к 0) получены для пар RUS-BLR и BLR-KGZ, что говорит об отсутствии дивергенции между этими выборками по выбранным локусам. Также, близкие к суммарным значениям (D=0,004; </a:t>
            </a:r>
            <a:r>
              <a:rPr lang="ru-RU" dirty="0" err="1"/>
              <a:t>Gst</a:t>
            </a:r>
            <a:r>
              <a:rPr lang="ru-RU" dirty="0"/>
              <a:t>=0,022) генетические расстояния получены для пар RUS-ARM, RUS-KGZ, BLR-ARM, KGZ-ARM и TJK-ARM. Наибольшее значение генетических расстояний получены при сравнении выборки TJK с RUS, BLR и KGZ. На </a:t>
            </a:r>
            <a:r>
              <a:rPr lang="ru-RU" dirty="0" err="1"/>
              <a:t>дендрограмме</a:t>
            </a:r>
            <a:r>
              <a:rPr lang="ru-RU" dirty="0"/>
              <a:t> генетических расстояний выборка Республики Таджикистан значимо отличается от остальных выборок по анализируемым локусам.</a:t>
            </a:r>
          </a:p>
        </p:txBody>
      </p:sp>
      <p:sp>
        <p:nvSpPr>
          <p:cNvPr id="4" name="Номер слайда 3"/>
          <p:cNvSpPr>
            <a:spLocks noGrp="1"/>
          </p:cNvSpPr>
          <p:nvPr>
            <p:ph type="sldNum" sz="quarter" idx="10"/>
          </p:nvPr>
        </p:nvSpPr>
        <p:spPr/>
        <p:txBody>
          <a:bodyPr/>
          <a:lstStyle/>
          <a:p>
            <a:fld id="{2F93D00C-BBDE-4BF7-925C-E741482C8197}" type="slidenum">
              <a:rPr lang="ru-RU" smtClean="0"/>
              <a:t>68</a:t>
            </a:fld>
            <a:endParaRPr lang="ru-RU"/>
          </a:p>
        </p:txBody>
      </p:sp>
    </p:spTree>
    <p:extLst>
      <p:ext uri="{BB962C8B-B14F-4D97-AF65-F5344CB8AC3E}">
        <p14:creationId xmlns:p14="http://schemas.microsoft.com/office/powerpoint/2010/main" val="153840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Проанализированы популяционные особенности распределения аллелей/генотипов исследуемых локусов в анализируемых выборках в сравнении с европейской (</a:t>
            </a:r>
            <a:r>
              <a:rPr lang="en-US" dirty="0"/>
              <a:t>EUR</a:t>
            </a:r>
            <a:r>
              <a:rPr lang="ru-RU" dirty="0"/>
              <a:t>) и азиатскими (</a:t>
            </a:r>
            <a:r>
              <a:rPr lang="en-US" dirty="0"/>
              <a:t>EAS</a:t>
            </a:r>
            <a:r>
              <a:rPr lang="ru-RU" dirty="0"/>
              <a:t>, </a:t>
            </a:r>
            <a:r>
              <a:rPr lang="en-US" dirty="0"/>
              <a:t>SAS</a:t>
            </a:r>
            <a:r>
              <a:rPr lang="ru-RU" dirty="0"/>
              <a:t>) выборками из базы данных </a:t>
            </a:r>
            <a:r>
              <a:rPr lang="en-US" dirty="0" err="1"/>
              <a:t>Ensembl</a:t>
            </a:r>
            <a:r>
              <a:rPr lang="ru-RU" dirty="0"/>
              <a:t> (проект 1000 геномов). Результаты сравнения в виде диаграмм представлены на слайдах. Для выборок Российской Федерации (</a:t>
            </a:r>
            <a:r>
              <a:rPr lang="en-US" dirty="0"/>
              <a:t>RUS</a:t>
            </a:r>
            <a:r>
              <a:rPr lang="ru-RU" dirty="0"/>
              <a:t>) и Беларуси (</a:t>
            </a:r>
            <a:r>
              <a:rPr lang="en-US" dirty="0"/>
              <a:t>BLR</a:t>
            </a:r>
            <a:r>
              <a:rPr lang="ru-RU" dirty="0"/>
              <a:t>) характерны наиболее близкие значения частот аллелей всех локусов и не обнаружено значимых отклонений в частотах исследуемых локусов в сравнении с европейской выборкой (</a:t>
            </a:r>
            <a:r>
              <a:rPr lang="en-US" dirty="0"/>
              <a:t>EUR</a:t>
            </a:r>
            <a:r>
              <a:rPr lang="ru-RU" dirty="0"/>
              <a:t>). Сходные результаты получены для выборок Армении (</a:t>
            </a:r>
            <a:r>
              <a:rPr lang="en-US" dirty="0"/>
              <a:t>ARM</a:t>
            </a:r>
            <a:r>
              <a:rPr lang="ru-RU" dirty="0"/>
              <a:t>) и Кыргызстана (</a:t>
            </a:r>
            <a:r>
              <a:rPr lang="en-US" dirty="0"/>
              <a:t>KGZ</a:t>
            </a:r>
            <a:r>
              <a:rPr lang="ru-RU" dirty="0"/>
              <a:t>). Частоты аллелей в них близки к таковым европейской выборки (</a:t>
            </a:r>
            <a:r>
              <a:rPr lang="en-US" dirty="0"/>
              <a:t>EUR</a:t>
            </a:r>
            <a:r>
              <a:rPr lang="ru-RU" dirty="0"/>
              <a:t>). Частота редкого </a:t>
            </a:r>
            <a:r>
              <a:rPr lang="ru-RU" dirty="0" err="1"/>
              <a:t>аллеля</a:t>
            </a:r>
            <a:r>
              <a:rPr lang="ru-RU" dirty="0"/>
              <a:t> локуса rs4986790 (</a:t>
            </a:r>
            <a:r>
              <a:rPr lang="ru-RU" i="1" dirty="0"/>
              <a:t>TLR4</a:t>
            </a:r>
            <a:r>
              <a:rPr lang="ru-RU" dirty="0"/>
              <a:t>) в выборках </a:t>
            </a:r>
            <a:r>
              <a:rPr lang="en-US" dirty="0"/>
              <a:t>RUS</a:t>
            </a:r>
            <a:r>
              <a:rPr lang="ru-RU" dirty="0"/>
              <a:t> и </a:t>
            </a:r>
            <a:r>
              <a:rPr lang="en-US" dirty="0"/>
              <a:t>BLR</a:t>
            </a:r>
            <a:r>
              <a:rPr lang="ru-RU" dirty="0"/>
              <a:t> выше, чем в европейской выборке (</a:t>
            </a:r>
            <a:r>
              <a:rPr lang="en-US" dirty="0"/>
              <a:t>EUR</a:t>
            </a:r>
            <a:r>
              <a:rPr lang="ru-RU" dirty="0"/>
              <a:t>), но ниже, чем в </a:t>
            </a:r>
            <a:r>
              <a:rPr lang="ru-RU" dirty="0" err="1"/>
              <a:t>южноазиатской</a:t>
            </a:r>
            <a:r>
              <a:rPr lang="ru-RU" dirty="0"/>
              <a:t> (</a:t>
            </a:r>
            <a:r>
              <a:rPr lang="en-US" dirty="0"/>
              <a:t>SAS</a:t>
            </a:r>
            <a:r>
              <a:rPr lang="ru-RU" dirty="0"/>
              <a:t>). Таким образом, выборки </a:t>
            </a:r>
            <a:r>
              <a:rPr lang="en-US" dirty="0"/>
              <a:t>RUS</a:t>
            </a:r>
            <a:r>
              <a:rPr lang="ru-RU" dirty="0"/>
              <a:t>, </a:t>
            </a:r>
            <a:r>
              <a:rPr lang="en-US" dirty="0"/>
              <a:t>BLR</a:t>
            </a:r>
            <a:r>
              <a:rPr lang="ru-RU" dirty="0"/>
              <a:t>, </a:t>
            </a:r>
            <a:r>
              <a:rPr lang="en-US" dirty="0"/>
              <a:t>ARM</a:t>
            </a:r>
            <a:r>
              <a:rPr lang="ru-RU" dirty="0"/>
              <a:t> и </a:t>
            </a:r>
            <a:r>
              <a:rPr lang="en-US" dirty="0"/>
              <a:t>KGZ</a:t>
            </a:r>
            <a:r>
              <a:rPr lang="ru-RU" dirty="0"/>
              <a:t> можно условно отнести к пулу европейских популяций основываясь на их сходстве по частотам исследуемых локусов и статистически значимом отличии от азиатских выборок (</a:t>
            </a:r>
            <a:r>
              <a:rPr lang="en-US" dirty="0"/>
              <a:t>EAS</a:t>
            </a:r>
            <a:r>
              <a:rPr lang="ru-RU" dirty="0"/>
              <a:t>, </a:t>
            </a:r>
            <a:r>
              <a:rPr lang="en-US" dirty="0"/>
              <a:t>SAS</a:t>
            </a:r>
            <a:r>
              <a:rPr lang="ru-RU" dirty="0"/>
              <a:t>). </a:t>
            </a:r>
          </a:p>
        </p:txBody>
      </p:sp>
      <p:sp>
        <p:nvSpPr>
          <p:cNvPr id="4" name="Номер слайда 3"/>
          <p:cNvSpPr>
            <a:spLocks noGrp="1"/>
          </p:cNvSpPr>
          <p:nvPr>
            <p:ph type="sldNum" sz="quarter" idx="10"/>
          </p:nvPr>
        </p:nvSpPr>
        <p:spPr/>
        <p:txBody>
          <a:bodyPr/>
          <a:lstStyle/>
          <a:p>
            <a:fld id="{2F93D00C-BBDE-4BF7-925C-E741482C8197}" type="slidenum">
              <a:rPr lang="ru-RU" smtClean="0"/>
              <a:t>69</a:t>
            </a:fld>
            <a:endParaRPr lang="ru-RU"/>
          </a:p>
        </p:txBody>
      </p:sp>
    </p:spTree>
    <p:extLst>
      <p:ext uri="{BB962C8B-B14F-4D97-AF65-F5344CB8AC3E}">
        <p14:creationId xmlns:p14="http://schemas.microsoft.com/office/powerpoint/2010/main" val="2603138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Главный вопрос на этом этапе – отличаются</a:t>
            </a:r>
            <a:r>
              <a:rPr lang="ru-RU" baseline="0" dirty="0" smtClean="0"/>
              <a:t> ли выборки России и Беларуси по частотам аллелей выбранных локусов от Европейской выборки. Выявленные различия, тем не менее не носят принципиальный характер. </a:t>
            </a:r>
            <a:endParaRPr lang="ru-RU" dirty="0"/>
          </a:p>
        </p:txBody>
      </p:sp>
      <p:sp>
        <p:nvSpPr>
          <p:cNvPr id="4" name="Номер слайда 3"/>
          <p:cNvSpPr>
            <a:spLocks noGrp="1"/>
          </p:cNvSpPr>
          <p:nvPr>
            <p:ph type="sldNum" sz="quarter" idx="10"/>
          </p:nvPr>
        </p:nvSpPr>
        <p:spPr/>
        <p:txBody>
          <a:bodyPr/>
          <a:lstStyle/>
          <a:p>
            <a:fld id="{155EB69A-FE7D-4EFD-8208-5EE5D98C616B}" type="slidenum">
              <a:rPr lang="ru-RU" smtClean="0"/>
              <a:t>70</a:t>
            </a:fld>
            <a:endParaRPr lang="ru-RU"/>
          </a:p>
        </p:txBody>
      </p:sp>
    </p:spTree>
    <p:extLst>
      <p:ext uri="{BB962C8B-B14F-4D97-AF65-F5344CB8AC3E}">
        <p14:creationId xmlns:p14="http://schemas.microsoft.com/office/powerpoint/2010/main" val="3324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87E233FB-5FD7-47EB-BA11-3B8B58C9D240}" type="slidenum">
              <a:rPr lang="ru-RU" smtClean="0"/>
              <a:pPr>
                <a:defRPr/>
              </a:pPr>
              <a:t>6</a:t>
            </a:fld>
            <a:endParaRPr lang="ru-RU"/>
          </a:p>
        </p:txBody>
      </p:sp>
    </p:spTree>
    <p:extLst>
      <p:ext uri="{BB962C8B-B14F-4D97-AF65-F5344CB8AC3E}">
        <p14:creationId xmlns:p14="http://schemas.microsoft.com/office/powerpoint/2010/main" val="2477129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 таблице приведено</a:t>
            </a:r>
            <a:r>
              <a:rPr lang="ru-RU" baseline="0" dirty="0" smtClean="0"/>
              <a:t> сравнение групп пациентов с популяционным контролем</a:t>
            </a:r>
          </a:p>
          <a:p>
            <a:r>
              <a:rPr lang="ru-RU" baseline="0" dirty="0" smtClean="0"/>
              <a:t>** - исключены все подтипы кроме АТ, КЭ </a:t>
            </a:r>
            <a:r>
              <a:rPr lang="ru-RU" baseline="0" smtClean="0"/>
              <a:t>и лакунарный</a:t>
            </a:r>
          </a:p>
          <a:p>
            <a:r>
              <a:rPr lang="en-US" baseline="0" smtClean="0"/>
              <a:t>P&lt;0,012</a:t>
            </a:r>
            <a:endParaRPr lang="ru-RU" dirty="0"/>
          </a:p>
        </p:txBody>
      </p:sp>
      <p:sp>
        <p:nvSpPr>
          <p:cNvPr id="4" name="Номер слайда 3"/>
          <p:cNvSpPr>
            <a:spLocks noGrp="1"/>
          </p:cNvSpPr>
          <p:nvPr>
            <p:ph type="sldNum" sz="quarter" idx="10"/>
          </p:nvPr>
        </p:nvSpPr>
        <p:spPr/>
        <p:txBody>
          <a:bodyPr/>
          <a:lstStyle/>
          <a:p>
            <a:fld id="{BF21AF00-DF7E-4825-AD75-8B87AB5E6028}" type="slidenum">
              <a:rPr lang="ru-RU" smtClean="0"/>
              <a:pPr/>
              <a:t>73</a:t>
            </a:fld>
            <a:endParaRPr lang="ru-RU"/>
          </a:p>
        </p:txBody>
      </p:sp>
    </p:spTree>
    <p:extLst>
      <p:ext uri="{BB962C8B-B14F-4D97-AF65-F5344CB8AC3E}">
        <p14:creationId xmlns:p14="http://schemas.microsoft.com/office/powerpoint/2010/main" val="997073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BF21AF00-DF7E-4825-AD75-8B87AB5E6028}" type="slidenum">
              <a:rPr lang="ru-RU" smtClean="0"/>
              <a:pPr/>
              <a:t>74</a:t>
            </a:fld>
            <a:endParaRPr lang="ru-RU"/>
          </a:p>
        </p:txBody>
      </p:sp>
    </p:spTree>
    <p:extLst>
      <p:ext uri="{BB962C8B-B14F-4D97-AF65-F5344CB8AC3E}">
        <p14:creationId xmlns:p14="http://schemas.microsoft.com/office/powerpoint/2010/main" val="1323313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909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убрать</a:t>
            </a:r>
          </a:p>
        </p:txBody>
      </p:sp>
    </p:spTree>
    <p:extLst>
      <p:ext uri="{BB962C8B-B14F-4D97-AF65-F5344CB8AC3E}">
        <p14:creationId xmlns:p14="http://schemas.microsoft.com/office/powerpoint/2010/main" val="300343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984250" y="769938"/>
            <a:ext cx="4933950" cy="3700462"/>
          </a:xfrm>
          <a:noFill/>
          <a:ln>
            <a:solidFill>
              <a:srgbClr val="000000"/>
            </a:solidFill>
            <a:miter lim="800000"/>
            <a:headEnd/>
            <a:tailEnd/>
          </a:ln>
        </p:spPr>
      </p:sp>
      <p:sp>
        <p:nvSpPr>
          <p:cNvPr id="125955" name="Rectangle 3"/>
          <p:cNvSpPr>
            <a:spLocks noGrp="1" noChangeArrowheads="1"/>
          </p:cNvSpPr>
          <p:nvPr>
            <p:ph type="body" idx="1"/>
          </p:nvPr>
        </p:nvSpPr>
        <p:spPr bwMode="auto">
          <a:xfrm>
            <a:off x="941390" y="4700778"/>
            <a:ext cx="5019675" cy="2932374"/>
          </a:xfrm>
          <a:noFill/>
        </p:spPr>
        <p:txBody>
          <a:bodyPr wrap="square" numCol="1" anchor="t" anchorCtr="0" compatLnSpc="1">
            <a:prstTxWarp prst="textNoShape">
              <a:avLst/>
            </a:prstTxWarp>
          </a:bodyPr>
          <a:lstStyle/>
          <a:p>
            <a:pPr eaLnBrk="1" hangingPunct="1">
              <a:spcBef>
                <a:spcPct val="0"/>
              </a:spcBef>
            </a:pPr>
            <a:endParaRPr lang="sv-SE" smtClean="0">
              <a:latin typeface="Arial Unicode MS" pitchFamily="34" charset="-128"/>
            </a:endParaRPr>
          </a:p>
          <a:p>
            <a:pPr eaLnBrk="1" hangingPunct="1">
              <a:spcBef>
                <a:spcPct val="0"/>
              </a:spcBef>
            </a:pPr>
            <a:endParaRPr lang="sv-SE" b="1" smtClean="0">
              <a:latin typeface="Arial Unicode MS" pitchFamily="34" charset="-128"/>
            </a:endParaRPr>
          </a:p>
          <a:p>
            <a:pPr eaLnBrk="1" hangingPunct="1">
              <a:spcBef>
                <a:spcPct val="0"/>
              </a:spcBef>
            </a:pPr>
            <a:endParaRPr lang="sv-SE" smtClean="0">
              <a:latin typeface="Arial Unicode MS" pitchFamily="34" charset="-128"/>
            </a:endParaRPr>
          </a:p>
        </p:txBody>
      </p:sp>
    </p:spTree>
    <p:extLst>
      <p:ext uri="{BB962C8B-B14F-4D97-AF65-F5344CB8AC3E}">
        <p14:creationId xmlns:p14="http://schemas.microsoft.com/office/powerpoint/2010/main" val="118260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Образ слайда 1"/>
          <p:cNvSpPr>
            <a:spLocks noGrp="1" noRot="1" noChangeAspect="1" noTextEdit="1"/>
          </p:cNvSpPr>
          <p:nvPr>
            <p:ph type="sldImg"/>
          </p:nvPr>
        </p:nvSpPr>
        <p:spPr bwMode="auto">
          <a:noFill/>
          <a:ln>
            <a:solidFill>
              <a:srgbClr val="000000"/>
            </a:solidFill>
            <a:miter lim="800000"/>
            <a:headEnd/>
            <a:tailEnd/>
          </a:ln>
        </p:spPr>
      </p:sp>
      <p:sp>
        <p:nvSpPr>
          <p:cNvPr id="101379"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ru-RU" smtClean="0"/>
              <a:t>Анализ аллельного состояния полиморфизмов проводится автоматически программным обеспечением прибора. Результатом анализа является определение генотипа по каждому генетическому локусу, входящему в исследуемый профиль. </a:t>
            </a:r>
          </a:p>
          <a:p>
            <a:pPr>
              <a:spcBef>
                <a:spcPct val="0"/>
              </a:spcBef>
            </a:pPr>
            <a:endParaRPr lang="ru-RU" smtClean="0"/>
          </a:p>
          <a:p>
            <a:pPr>
              <a:spcBef>
                <a:spcPct val="0"/>
              </a:spcBef>
            </a:pPr>
            <a:endParaRPr lang="ru-RU" smtClean="0"/>
          </a:p>
        </p:txBody>
      </p:sp>
      <p:sp>
        <p:nvSpPr>
          <p:cNvPr id="1013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7DD18C2-69D5-4A0B-A8C4-A8451757FE1E}" type="slidenum">
              <a:rPr lang="ru-RU"/>
              <a:pPr fontAlgn="base">
                <a:spcBef>
                  <a:spcPct val="0"/>
                </a:spcBef>
                <a:spcAft>
                  <a:spcPct val="0"/>
                </a:spcAft>
              </a:pPr>
              <a:t>23</a:t>
            </a:fld>
            <a:endParaRPr lang="ru-RU"/>
          </a:p>
        </p:txBody>
      </p:sp>
    </p:spTree>
    <p:extLst>
      <p:ext uri="{BB962C8B-B14F-4D97-AF65-F5344CB8AC3E}">
        <p14:creationId xmlns:p14="http://schemas.microsoft.com/office/powerpoint/2010/main" val="18506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Образ слайда 1"/>
          <p:cNvSpPr>
            <a:spLocks noGrp="1" noRot="1" noChangeAspect="1" noTextEdit="1"/>
          </p:cNvSpPr>
          <p:nvPr>
            <p:ph type="sldImg"/>
          </p:nvPr>
        </p:nvSpPr>
        <p:spPr bwMode="auto">
          <a:noFill/>
          <a:ln>
            <a:solidFill>
              <a:srgbClr val="000000"/>
            </a:solidFill>
            <a:miter lim="800000"/>
            <a:headEnd/>
            <a:tailEnd/>
          </a:ln>
        </p:spPr>
      </p:sp>
      <p:sp>
        <p:nvSpPr>
          <p:cNvPr id="102403"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ru-RU" smtClean="0"/>
              <a:t>Можно посмотреть результаты по каждому образцу. Например, для полиморфизма </a:t>
            </a:r>
            <a:r>
              <a:rPr lang="en-US" smtClean="0"/>
              <a:t>1846G&gt;A , rs3892097</a:t>
            </a:r>
            <a:r>
              <a:rPr lang="ru-RU" smtClean="0"/>
              <a:t> в гене </a:t>
            </a:r>
            <a:r>
              <a:rPr lang="en-US" smtClean="0"/>
              <a:t>CYP2D6*4</a:t>
            </a:r>
            <a:r>
              <a:rPr lang="ru-RU" smtClean="0"/>
              <a:t> возможны три генотипа: </a:t>
            </a:r>
            <a:r>
              <a:rPr lang="en-US" smtClean="0"/>
              <a:t>GG</a:t>
            </a:r>
            <a:r>
              <a:rPr lang="ru-RU" smtClean="0"/>
              <a:t> – нефункциональный аллель отсутствует, </a:t>
            </a:r>
            <a:r>
              <a:rPr lang="en-US" smtClean="0"/>
              <a:t>GA</a:t>
            </a:r>
            <a:r>
              <a:rPr lang="ru-RU" smtClean="0"/>
              <a:t> – нефункциональный аллель в гетерозиготном состоянии и </a:t>
            </a:r>
            <a:r>
              <a:rPr lang="en-US" smtClean="0"/>
              <a:t>AA</a:t>
            </a:r>
            <a:r>
              <a:rPr lang="ru-RU" smtClean="0"/>
              <a:t> – обнаружен нефункциональный аллель в гомозиготном состоянии</a:t>
            </a:r>
          </a:p>
        </p:txBody>
      </p:sp>
      <p:sp>
        <p:nvSpPr>
          <p:cNvPr id="10240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B9D6389-48BA-431F-8C72-0F072C79DC46}" type="slidenum">
              <a:rPr lang="ru-RU"/>
              <a:pPr fontAlgn="base">
                <a:spcBef>
                  <a:spcPct val="0"/>
                </a:spcBef>
                <a:spcAft>
                  <a:spcPct val="0"/>
                </a:spcAft>
              </a:pPr>
              <a:t>24</a:t>
            </a:fld>
            <a:endParaRPr lang="ru-RU"/>
          </a:p>
        </p:txBody>
      </p:sp>
    </p:spTree>
    <p:extLst>
      <p:ext uri="{BB962C8B-B14F-4D97-AF65-F5344CB8AC3E}">
        <p14:creationId xmlns:p14="http://schemas.microsoft.com/office/powerpoint/2010/main" val="396584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Образ слайда 1"/>
          <p:cNvSpPr>
            <a:spLocks noGrp="1" noRot="1" noChangeAspect="1" noTextEdit="1"/>
          </p:cNvSpPr>
          <p:nvPr>
            <p:ph type="sldImg"/>
          </p:nvPr>
        </p:nvSpPr>
        <p:spPr bwMode="auto">
          <a:noFill/>
          <a:ln>
            <a:solidFill>
              <a:srgbClr val="000000"/>
            </a:solidFill>
            <a:miter lim="800000"/>
            <a:headEnd/>
            <a:tailEnd/>
          </a:ln>
        </p:spPr>
      </p:sp>
      <p:sp>
        <p:nvSpPr>
          <p:cNvPr id="120835"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ru-RU" smtClean="0"/>
              <a:t>Каким образом осуществляется секвенирования всех возможных мутаций в анализируемых последовательностях. Принцип следующий:</a:t>
            </a:r>
          </a:p>
          <a:p>
            <a:pPr eaLnBrk="1" hangingPunct="1">
              <a:spcBef>
                <a:spcPct val="0"/>
              </a:spcBef>
            </a:pPr>
            <a:r>
              <a:rPr lang="ru-RU" smtClean="0">
                <a:latin typeface="Arial" pitchFamily="34" charset="0"/>
                <a:cs typeface="Arial" pitchFamily="34" charset="0"/>
              </a:rPr>
              <a:t>В ПО вводим нужную последовательность, учитывая все мутации в секвенируемой области. После этого прибор, учитывая заданную последовательность, прокапывает поочередно через картридж нуклеотиды в строго заданном порядке: если нуклеотид встраивается, то мы наблюдаем </a:t>
            </a:r>
            <a:r>
              <a:rPr lang="ru-RU" smtClean="0"/>
              <a:t>хемилюминесцентный сигнал (клик). Если нуклеотид не встраивается, то сигнал не наблюдаем (клик).В результате совокупность получаемых сигналов соответствует нуклеотидной последовательности анализируемого генетического локуса, причем  высота пиков на графике пропорциональна количеству встроившихся dNTPs. То есть, если в последовательности имеется гомополимер, то уровень сигнала будет выше одиночного пика (клик).</a:t>
            </a:r>
            <a:endParaRPr lang="ru-RU" smtClean="0">
              <a:latin typeface="Arial" pitchFamily="34" charset="0"/>
              <a:cs typeface="Arial" pitchFamily="34" charset="0"/>
            </a:endParaRPr>
          </a:p>
          <a:p>
            <a:pPr eaLnBrk="1" hangingPunct="1">
              <a:spcBef>
                <a:spcPct val="0"/>
              </a:spcBef>
            </a:pPr>
            <a:endParaRPr lang="ru-RU" smtClean="0"/>
          </a:p>
          <a:p>
            <a:pPr eaLnBrk="1" hangingPunct="1">
              <a:spcBef>
                <a:spcPct val="0"/>
              </a:spcBef>
            </a:pPr>
            <a:endParaRPr lang="ru-RU" smtClean="0"/>
          </a:p>
        </p:txBody>
      </p:sp>
      <p:sp>
        <p:nvSpPr>
          <p:cNvPr id="120836"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3F39AA-91FB-4FD3-82F6-76146574B90E}" type="slidenum">
              <a:rPr lang="ru-RU" smtClean="0"/>
              <a:pPr fontAlgn="base">
                <a:spcBef>
                  <a:spcPct val="0"/>
                </a:spcBef>
                <a:spcAft>
                  <a:spcPct val="0"/>
                </a:spcAft>
                <a:defRPr/>
              </a:pPr>
              <a:t>25</a:t>
            </a:fld>
            <a:endParaRPr lang="ru-RU" smtClean="0"/>
          </a:p>
        </p:txBody>
      </p:sp>
    </p:spTree>
    <p:extLst>
      <p:ext uri="{BB962C8B-B14F-4D97-AF65-F5344CB8AC3E}">
        <p14:creationId xmlns:p14="http://schemas.microsoft.com/office/powerpoint/2010/main" val="340118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раз слайда 1"/>
          <p:cNvSpPr>
            <a:spLocks noGrp="1" noRot="1" noChangeAspect="1" noTextEdit="1"/>
          </p:cNvSpPr>
          <p:nvPr>
            <p:ph type="sldImg"/>
          </p:nvPr>
        </p:nvSpPr>
        <p:spPr bwMode="auto">
          <a:noFill/>
          <a:ln>
            <a:solidFill>
              <a:srgbClr val="000000"/>
            </a:solidFill>
            <a:miter lim="800000"/>
            <a:headEnd/>
            <a:tailEnd/>
          </a:ln>
        </p:spPr>
      </p:sp>
      <p:sp>
        <p:nvSpPr>
          <p:cNvPr id="105475" name="Заметки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ru-RU" smtClean="0"/>
          </a:p>
          <a:p>
            <a:pPr>
              <a:spcBef>
                <a:spcPct val="0"/>
              </a:spcBef>
            </a:pPr>
            <a:endParaRPr lang="ru-RU" smtClean="0"/>
          </a:p>
        </p:txBody>
      </p:sp>
      <p:sp>
        <p:nvSpPr>
          <p:cNvPr id="10547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EE00C6D-EEEC-4D65-B101-AB00811ECA42}" type="slidenum">
              <a:rPr lang="ru-RU"/>
              <a:pPr fontAlgn="base">
                <a:spcBef>
                  <a:spcPct val="0"/>
                </a:spcBef>
                <a:spcAft>
                  <a:spcPct val="0"/>
                </a:spcAft>
              </a:pPr>
              <a:t>26</a:t>
            </a:fld>
            <a:endParaRPr lang="ru-RU"/>
          </a:p>
        </p:txBody>
      </p:sp>
    </p:spTree>
    <p:extLst>
      <p:ext uri="{BB962C8B-B14F-4D97-AF65-F5344CB8AC3E}">
        <p14:creationId xmlns:p14="http://schemas.microsoft.com/office/powerpoint/2010/main" val="54304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662FF87-02E6-4D61-B254-B5B97A8B95EB}" type="datetimeFigureOut">
              <a:rPr lang="en-US"/>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7B3D79-94E6-465D-9F3B-A225999CC80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6A2377F-FC1C-47B0-AB3F-5D6F5A1FB5A4}" type="datetimeFigureOut">
              <a:rPr lang="en-US"/>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C870E3-B635-427C-BA7E-D236F3A69BE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0F1C97-63A5-4AFA-8DE0-019DB5EFA232}" type="datetimeFigureOut">
              <a:rPr lang="en-US"/>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C05105-385D-4973-A00D-CF3F94DBF34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662FF87-02E6-4D61-B254-B5B97A8B95EB}" type="datetimeFigureOut">
              <a:rPr lang="en-US" smtClean="0"/>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7B3D79-94E6-465D-9F3B-A225999CC805}"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022AE3-63F9-4041-A13B-2F0BDD6ADDEA}" type="datetimeFigureOut">
              <a:rPr lang="en-US" smtClean="0"/>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588711-AF37-4425-A3CF-1BE71917D1B2}"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93CB7A4-E959-40EA-A4F9-411ED0D011AC}" type="datetimeFigureOut">
              <a:rPr lang="en-US" smtClean="0"/>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FDAB1A-B03C-4A49-A48A-B03DFF5356B4}" type="slidenum">
              <a:rPr lang="en-US"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21A16EF-F474-4A58-88E1-D8FE58C2EC98}" type="datetimeFigureOut">
              <a:rPr lang="en-US" smtClean="0"/>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8A06A0-8A12-45F9-A79A-96F7D7D5DAAE}" type="slidenum">
              <a:rPr lang="en-US"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DD2632A-60AC-4199-851B-291E4BB904AF}" type="datetimeFigureOut">
              <a:rPr lang="en-US" smtClean="0"/>
              <a:pPr>
                <a:defRPr/>
              </a:pPr>
              <a:t>9/5/2023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8E2A92C-FAE7-4CF7-956E-F366C1AE8C1A}" type="slidenum">
              <a:rPr lang="en-US" smtClean="0"/>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88F8C4B-120A-44B3-B126-80EB70389AB8}" type="datetimeFigureOut">
              <a:rPr lang="en-US" smtClean="0"/>
              <a:pPr>
                <a:defRPr/>
              </a:pPr>
              <a:t>9/5/2023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46606A7-ED9C-4739-BC7D-CF0EB80A8E0B}" type="slidenum">
              <a:rPr lang="en-US" smtClean="0"/>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AEBA8B-FB83-4B50-9697-48912FA5214B}" type="datetimeFigureOut">
              <a:rPr lang="en-US" smtClean="0"/>
              <a:pPr>
                <a:defRPr/>
              </a:pPr>
              <a:t>9/5/2023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F2CF60D-B818-49AE-8531-FE82FB6B9601}" type="slidenum">
              <a:rPr lang="en-US"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F9E11B-59A0-4C6E-94AD-161073131F85}" type="datetimeFigureOut">
              <a:rPr lang="en-US" smtClean="0"/>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7B4BD6-8C9D-4EDD-85E6-D77AC1B5FF71}"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022AE3-63F9-4041-A13B-2F0BDD6ADDEA}" type="datetimeFigureOut">
              <a:rPr lang="en-US"/>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588711-AF37-4425-A3CF-1BE71917D1B2}"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25DF883-0A12-4CE0-91B3-46D0BE00BD8B}" type="datetimeFigureOut">
              <a:rPr lang="en-US" smtClean="0"/>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D9BFF0C-0576-4F6A-B681-BEA3BB3E89DD}" type="slidenum">
              <a:rPr lang="en-US" smtClean="0"/>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6A2377F-FC1C-47B0-AB3F-5D6F5A1FB5A4}" type="datetimeFigureOut">
              <a:rPr lang="en-US" smtClean="0"/>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C870E3-B635-427C-BA7E-D236F3A69BE8}" type="slidenum">
              <a:rPr lang="en-US" smtClean="0"/>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60F1C97-63A5-4AFA-8DE0-019DB5EFA232}" type="datetimeFigureOut">
              <a:rPr lang="en-US" smtClean="0"/>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C05105-385D-4973-A00D-CF3F94DBF347}" type="slidenum">
              <a:rPr lang="en-US" smtClean="0"/>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1 content (b)">
    <p:spTree>
      <p:nvGrpSpPr>
        <p:cNvPr id="1" name=""/>
        <p:cNvGrpSpPr/>
        <p:nvPr/>
      </p:nvGrpSpPr>
      <p:grpSpPr>
        <a:xfrm>
          <a:off x="0" y="0"/>
          <a:ext cx="0" cy="0"/>
          <a:chOff x="0" y="0"/>
          <a:chExt cx="0" cy="0"/>
        </a:xfrm>
      </p:grpSpPr>
      <p:sp>
        <p:nvSpPr>
          <p:cNvPr id="5" name="Rechteck 7"/>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solidFill>
                <a:prstClr val="white"/>
              </a:solidFill>
            </a:endParaRPr>
          </a:p>
        </p:txBody>
      </p:sp>
      <p:sp>
        <p:nvSpPr>
          <p:cNvPr id="6" name="Rechteck 6"/>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solidFill>
                <a:prstClr val="white"/>
              </a:solidFill>
            </a:endParaRPr>
          </a:p>
        </p:txBody>
      </p:sp>
      <p:sp>
        <p:nvSpPr>
          <p:cNvPr id="2" name="Titel 1"/>
          <p:cNvSpPr>
            <a:spLocks noGrp="1"/>
          </p:cNvSpPr>
          <p:nvPr>
            <p:ph type="title"/>
          </p:nvPr>
        </p:nvSpPr>
        <p:spPr/>
        <p:txBody>
          <a:bodyPr/>
          <a:lstStyle/>
          <a:p>
            <a:r>
              <a:rPr lang="de-DE" noProof="0" dirty="0" smtClean="0"/>
              <a:t>Titelmasterformat durch Klicken bearbeiten</a:t>
            </a:r>
            <a:endParaRPr lang="en-GB" dirty="0"/>
          </a:p>
        </p:txBody>
      </p:sp>
      <p:sp>
        <p:nvSpPr>
          <p:cNvPr id="3" name="Inhaltsplatzhalter 2"/>
          <p:cNvSpPr>
            <a:spLocks noGrp="1"/>
          </p:cNvSpPr>
          <p:nvPr>
            <p:ph idx="1"/>
          </p:nvPr>
        </p:nvSpPr>
        <p:spPr>
          <a:xfrm>
            <a:off x="683460" y="1268700"/>
            <a:ext cx="8280000" cy="5040000"/>
          </a:xfrm>
        </p:spPr>
        <p:txBody>
          <a:body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p:txBody>
      </p:sp>
      <p:sp>
        <p:nvSpPr>
          <p:cNvPr id="9" name="Textplatzhalter 6"/>
          <p:cNvSpPr>
            <a:spLocks noGrp="1"/>
          </p:cNvSpPr>
          <p:nvPr>
            <p:ph type="body" sz="quarter" idx="13"/>
          </p:nvPr>
        </p:nvSpPr>
        <p:spPr>
          <a:xfrm>
            <a:off x="2916000" y="795600"/>
            <a:ext cx="6048000" cy="288000"/>
          </a:xfrm>
        </p:spPr>
        <p:txBody>
          <a:bodyPr/>
          <a:lstStyle>
            <a:lvl1pPr>
              <a:defRPr/>
            </a:lvl1pPr>
          </a:lstStyle>
          <a:p>
            <a:pPr lvl="0"/>
            <a:r>
              <a:rPr lang="de-DE" smtClean="0"/>
              <a:t>Textmasterformate durch Klicken bearbeiten</a:t>
            </a:r>
          </a:p>
        </p:txBody>
      </p:sp>
      <p:sp>
        <p:nvSpPr>
          <p:cNvPr id="7" name="Fußzeilenplatzhalter 4"/>
          <p:cNvSpPr>
            <a:spLocks noGrp="1"/>
          </p:cNvSpPr>
          <p:nvPr>
            <p:ph type="ftr" sz="quarter" idx="14"/>
          </p:nvPr>
        </p:nvSpPr>
        <p:spPr/>
        <p:txBody>
          <a:bodyPr/>
          <a:lstStyle>
            <a:lvl1pPr>
              <a:defRPr/>
            </a:lvl1pPr>
          </a:lstStyle>
          <a:p>
            <a:pPr>
              <a:defRPr/>
            </a:pPr>
            <a:r>
              <a:rPr lang="en-US" smtClean="0"/>
              <a:t>September 2012 - FOR INTERNAL USE ONLY</a:t>
            </a:r>
            <a:endParaRPr lang="en-US"/>
          </a:p>
        </p:txBody>
      </p:sp>
      <p:sp>
        <p:nvSpPr>
          <p:cNvPr id="8" name="Foliennummernplatzhalter 5"/>
          <p:cNvSpPr>
            <a:spLocks noGrp="1"/>
          </p:cNvSpPr>
          <p:nvPr>
            <p:ph type="sldNum" sz="quarter" idx="15"/>
          </p:nvPr>
        </p:nvSpPr>
        <p:spPr/>
        <p:txBody>
          <a:bodyPr/>
          <a:lstStyle>
            <a:lvl1pPr>
              <a:defRPr/>
            </a:lvl1pPr>
          </a:lstStyle>
          <a:p>
            <a:pPr>
              <a:defRPr/>
            </a:pPr>
            <a:fld id="{4B4A6DF3-FC6B-4FD0-8958-FA7329C269D3}" type="slidenum">
              <a:rPr lang="en-US" smtClean="0"/>
              <a:pPr>
                <a:defRPr/>
              </a:pPr>
              <a:t>‹#›</a:t>
            </a:fld>
            <a:endParaRPr lang="en-US"/>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819014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585000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7" y="1709738"/>
            <a:ext cx="78867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623887"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5489451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29150" y="1825625"/>
            <a:ext cx="38862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63450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6"/>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629842" y="2505075"/>
            <a:ext cx="3868340"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29150" y="2505075"/>
            <a:ext cx="3887391"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a:solidFill>
                <a:prstClr val="black">
                  <a:tint val="75000"/>
                </a:prstClr>
              </a:solidFill>
            </a:endParaRPr>
          </a:p>
        </p:txBody>
      </p:sp>
      <p:sp>
        <p:nvSpPr>
          <p:cNvPr id="9" name="Номер слайда 8"/>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662046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a:solidFill>
                <a:prstClr val="black">
                  <a:tint val="75000"/>
                </a:prstClr>
              </a:solidFill>
            </a:endParaRPr>
          </a:p>
        </p:txBody>
      </p:sp>
      <p:sp>
        <p:nvSpPr>
          <p:cNvPr id="5" name="Номер слайда 4"/>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09270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93CB7A4-E959-40EA-A4F9-411ED0D011AC}" type="datetimeFigureOut">
              <a:rPr lang="en-US"/>
              <a:pPr>
                <a:defRPr/>
              </a:pPr>
              <a:t>9/5/2023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FDAB1A-B03C-4A49-A48A-B03DFF5356B4}"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a:solidFill>
                <a:prstClr val="black">
                  <a:tint val="75000"/>
                </a:prstClr>
              </a:solidFill>
            </a:endParaRPr>
          </a:p>
        </p:txBody>
      </p:sp>
      <p:sp>
        <p:nvSpPr>
          <p:cNvPr id="4" name="Номер слайда 3"/>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9136228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1497926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a:solidFill>
                <a:prstClr val="black">
                  <a:tint val="75000"/>
                </a:prstClr>
              </a:solidFill>
            </a:endParaRPr>
          </a:p>
        </p:txBody>
      </p:sp>
      <p:sp>
        <p:nvSpPr>
          <p:cNvPr id="7" name="Номер слайда 6"/>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917614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57275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5" y="365125"/>
            <a:ext cx="1971675"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28650" y="365125"/>
            <a:ext cx="5800725"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71E67C-2EBF-44FE-8DFE-CFC11E6E6078}" type="datetimeFigureOut">
              <a:rPr lang="ru-RU" smtClean="0">
                <a:solidFill>
                  <a:prstClr val="black">
                    <a:tint val="75000"/>
                  </a:prstClr>
                </a:solidFill>
              </a:rPr>
              <a:pPr/>
              <a:t>05.09.2023</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2C5D19CA-D3CE-4D6D-8BAA-60FA21BEAEB5}"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37005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21A16EF-F474-4A58-88E1-D8FE58C2EC98}" type="datetimeFigureOut">
              <a:rPr lang="en-US"/>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8A06A0-8A12-45F9-A79A-96F7D7D5DAA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DD2632A-60AC-4199-851B-291E4BB904AF}" type="datetimeFigureOut">
              <a:rPr lang="en-US"/>
              <a:pPr>
                <a:defRPr/>
              </a:pPr>
              <a:t>9/5/2023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8E2A92C-FAE7-4CF7-956E-F366C1AE8C1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88F8C4B-120A-44B3-B126-80EB70389AB8}" type="datetimeFigureOut">
              <a:rPr lang="en-US"/>
              <a:pPr>
                <a:defRPr/>
              </a:pPr>
              <a:t>9/5/2023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46606A7-ED9C-4739-BC7D-CF0EB80A8E0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7AEBA8B-FB83-4B50-9697-48912FA5214B}" type="datetimeFigureOut">
              <a:rPr lang="en-US"/>
              <a:pPr>
                <a:defRPr/>
              </a:pPr>
              <a:t>9/5/2023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F2CF60D-B818-49AE-8531-FE82FB6B960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F9E11B-59A0-4C6E-94AD-161073131F85}" type="datetimeFigureOut">
              <a:rPr lang="en-US"/>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7B4BD6-8C9D-4EDD-85E6-D77AC1B5FF7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25DF883-0A12-4CE0-91B3-46D0BE00BD8B}" type="datetimeFigureOut">
              <a:rPr lang="en-US"/>
              <a:pPr>
                <a:defRPr/>
              </a:pPr>
              <a:t>9/5/2023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D9BFF0C-0576-4F6A-B681-BEA3BB3E89D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BC148B0B-8183-4016-9A6A-BE43FE688822}" type="datetimeFigureOut">
              <a:rPr lang="en-US"/>
              <a:pPr>
                <a:defRPr/>
              </a:pPr>
              <a:t>9/5/2023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879B28C-F9BE-4FA3-80DF-59DE463901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defRPr>
            </a:lvl1pPr>
          </a:lstStyle>
          <a:p>
            <a:pPr>
              <a:defRPr/>
            </a:pPr>
            <a:fld id="{BC148B0B-8183-4016-9A6A-BE43FE688822}" type="datetimeFigureOut">
              <a:rPr lang="en-US" smtClean="0"/>
              <a:pPr>
                <a:defRPr/>
              </a:pPr>
              <a:t>9/5/2023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defRPr>
            </a:lvl1pPr>
          </a:lstStyle>
          <a:p>
            <a:pPr>
              <a:defRPr/>
            </a:pPr>
            <a:fld id="{4879B28C-F9BE-4FA3-80DF-59DE463901D6}"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Arial" pitchFamily="34" charset="0"/>
        </a:defRPr>
      </a:lvl2pPr>
      <a:lvl3pPr algn="ctr" rtl="0" fontAlgn="base">
        <a:spcBef>
          <a:spcPct val="0"/>
        </a:spcBef>
        <a:spcAft>
          <a:spcPct val="0"/>
        </a:spcAft>
        <a:defRPr sz="4400">
          <a:solidFill>
            <a:schemeClr val="tx1"/>
          </a:solidFill>
          <a:latin typeface="Arial" pitchFamily="34" charset="0"/>
        </a:defRPr>
      </a:lvl3pPr>
      <a:lvl4pPr algn="ctr" rtl="0" fontAlgn="base">
        <a:spcBef>
          <a:spcPct val="0"/>
        </a:spcBef>
        <a:spcAft>
          <a:spcPct val="0"/>
        </a:spcAft>
        <a:defRPr sz="4400">
          <a:solidFill>
            <a:schemeClr val="tx1"/>
          </a:solidFill>
          <a:latin typeface="Arial" pitchFamily="34" charset="0"/>
        </a:defRPr>
      </a:lvl4pPr>
      <a:lvl5pPr algn="ctr" rtl="0" fontAlgn="base">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B671E67C-2EBF-44FE-8DFE-CFC11E6E6078}" type="datetimeFigureOut">
              <a:rPr lang="ru-RU" smtClean="0">
                <a:solidFill>
                  <a:prstClr val="black">
                    <a:tint val="75000"/>
                  </a:prstClr>
                </a:solidFill>
                <a:latin typeface="Calibri"/>
              </a:rPr>
              <a:pPr fontAlgn="auto">
                <a:spcBef>
                  <a:spcPts val="0"/>
                </a:spcBef>
                <a:spcAft>
                  <a:spcPts val="0"/>
                </a:spcAft>
              </a:pPr>
              <a:t>05.09.2023</a:t>
            </a:fld>
            <a:endParaRPr lang="ru-RU">
              <a:solidFill>
                <a:prstClr val="black">
                  <a:tint val="75000"/>
                </a:prstClr>
              </a:solidFill>
              <a:latin typeface="Calibri"/>
            </a:endParaRPr>
          </a:p>
        </p:txBody>
      </p:sp>
      <p:sp>
        <p:nvSpPr>
          <p:cNvPr id="5" name="Нижний колонтитул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ru-RU">
              <a:solidFill>
                <a:prstClr val="black">
                  <a:tint val="75000"/>
                </a:prstClr>
              </a:solidFill>
              <a:latin typeface="Calibri"/>
            </a:endParaRPr>
          </a:p>
        </p:txBody>
      </p:sp>
      <p:sp>
        <p:nvSpPr>
          <p:cNvPr id="6" name="Номер слайда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C5D19CA-D3CE-4D6D-8BAA-60FA21BEAEB5}" type="slidenum">
              <a:rPr lang="ru-RU" smtClean="0">
                <a:solidFill>
                  <a:prstClr val="black">
                    <a:tint val="75000"/>
                  </a:prstClr>
                </a:solidFill>
                <a:latin typeface="Calibri"/>
              </a:rPr>
              <a:pPr fontAlgn="auto">
                <a:spcBef>
                  <a:spcPts val="0"/>
                </a:spcBef>
                <a:spcAft>
                  <a:spcPts val="0"/>
                </a:spcAft>
              </a:pPr>
              <a:t>‹#›</a:t>
            </a:fld>
            <a:endParaRPr lang="ru-RU">
              <a:solidFill>
                <a:prstClr val="black">
                  <a:tint val="75000"/>
                </a:prstClr>
              </a:solidFill>
              <a:latin typeface="Calibri"/>
            </a:endParaRPr>
          </a:p>
        </p:txBody>
      </p:sp>
    </p:spTree>
    <p:extLst>
      <p:ext uri="{BB962C8B-B14F-4D97-AF65-F5344CB8AC3E}">
        <p14:creationId xmlns:p14="http://schemas.microsoft.com/office/powerpoint/2010/main" val="16337474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Прямоугольник 3"/>
          <p:cNvSpPr>
            <a:spLocks noChangeArrowheads="1"/>
          </p:cNvSpPr>
          <p:nvPr/>
        </p:nvSpPr>
        <p:spPr bwMode="auto">
          <a:xfrm>
            <a:off x="0" y="4038600"/>
            <a:ext cx="9144000" cy="461665"/>
          </a:xfrm>
          <a:prstGeom prst="rect">
            <a:avLst/>
          </a:prstGeom>
          <a:noFill/>
          <a:ln w="9525">
            <a:noFill/>
            <a:miter lim="800000"/>
            <a:headEnd/>
            <a:tailEnd/>
          </a:ln>
        </p:spPr>
        <p:txBody>
          <a:bodyPr wrap="square">
            <a:spAutoFit/>
          </a:bodyPr>
          <a:lstStyle/>
          <a:p>
            <a:pPr algn="ctr" eaLnBrk="0" hangingPunct="0"/>
            <a:r>
              <a:rPr lang="ru-RU" sz="2400" smtClean="0"/>
              <a:t>Миронов К.О.</a:t>
            </a:r>
            <a:endParaRPr lang="ru-RU" sz="2400" b="1" dirty="0" smtClean="0">
              <a:solidFill>
                <a:srgbClr val="004600"/>
              </a:solidFill>
              <a:cs typeface="Arial" pitchFamily="34" charset="0"/>
            </a:endParaRPr>
          </a:p>
        </p:txBody>
      </p:sp>
      <p:sp>
        <p:nvSpPr>
          <p:cNvPr id="5" name="Прямоугольник 4"/>
          <p:cNvSpPr/>
          <p:nvPr/>
        </p:nvSpPr>
        <p:spPr>
          <a:xfrm>
            <a:off x="0" y="762000"/>
            <a:ext cx="9144000" cy="954107"/>
          </a:xfrm>
          <a:prstGeom prst="rect">
            <a:avLst/>
          </a:prstGeom>
          <a:noFill/>
          <a:ln w="9525">
            <a:noFill/>
            <a:miter lim="800000"/>
            <a:headEnd/>
            <a:tailEnd/>
          </a:ln>
        </p:spPr>
        <p:txBody>
          <a:bodyPr>
            <a:spAutoFit/>
          </a:bodyPr>
          <a:lstStyle/>
          <a:p>
            <a:pPr algn="ctr"/>
            <a:r>
              <a:rPr lang="ru-RU" sz="2800" b="1" dirty="0" smtClean="0">
                <a:solidFill>
                  <a:srgbClr val="0000FF"/>
                </a:solidFill>
                <a:cs typeface="Arial" pitchFamily="34" charset="0"/>
              </a:rPr>
              <a:t>Определение генетической </a:t>
            </a:r>
            <a:r>
              <a:rPr lang="ru-RU" sz="2800" b="1" dirty="0">
                <a:solidFill>
                  <a:srgbClr val="0000FF"/>
                </a:solidFill>
                <a:cs typeface="Arial" pitchFamily="34" charset="0"/>
              </a:rPr>
              <a:t>предрасположенности к </a:t>
            </a:r>
            <a:r>
              <a:rPr lang="ru-RU" sz="2800" b="1" dirty="0" err="1" smtClean="0">
                <a:solidFill>
                  <a:srgbClr val="0000FF"/>
                </a:solidFill>
                <a:cs typeface="Arial" pitchFamily="34" charset="0"/>
              </a:rPr>
              <a:t>мультифакторным</a:t>
            </a:r>
            <a:r>
              <a:rPr lang="ru-RU" sz="2800" b="1" dirty="0" smtClean="0">
                <a:solidFill>
                  <a:srgbClr val="0000FF"/>
                </a:solidFill>
                <a:cs typeface="Arial" pitchFamily="34" charset="0"/>
              </a:rPr>
              <a:t> заболеваниям</a:t>
            </a:r>
            <a:endParaRPr lang="ru-RU" sz="2800" b="1" dirty="0">
              <a:solidFill>
                <a:srgbClr val="0000FF"/>
              </a:solidFill>
              <a:cs typeface="Arial" pitchFamily="34" charset="0"/>
            </a:endParaRPr>
          </a:p>
        </p:txBody>
      </p:sp>
      <p:sp>
        <p:nvSpPr>
          <p:cNvPr id="6" name="Прямоугольник 4"/>
          <p:cNvSpPr>
            <a:spLocks noChangeArrowheads="1"/>
          </p:cNvSpPr>
          <p:nvPr/>
        </p:nvSpPr>
        <p:spPr bwMode="auto">
          <a:xfrm>
            <a:off x="0" y="5294293"/>
            <a:ext cx="9144000" cy="1384995"/>
          </a:xfrm>
          <a:prstGeom prst="rect">
            <a:avLst/>
          </a:prstGeom>
          <a:noFill/>
          <a:ln w="9525">
            <a:noFill/>
            <a:miter lim="800000"/>
            <a:headEnd/>
            <a:tailEnd/>
          </a:ln>
        </p:spPr>
        <p:txBody>
          <a:bodyPr wrap="square">
            <a:spAutoFit/>
          </a:bodyPr>
          <a:lstStyle/>
          <a:p>
            <a:pPr algn="ctr" eaLnBrk="0" hangingPunct="0"/>
            <a:r>
              <a:rPr lang="ru-RU" dirty="0" smtClean="0"/>
              <a:t>Лаборатория молекулярных методов изучения генетических полиморфизмов</a:t>
            </a:r>
          </a:p>
          <a:p>
            <a:pPr algn="ctr" eaLnBrk="0" hangingPunct="0"/>
            <a:endParaRPr lang="ru-RU" dirty="0" smtClean="0"/>
          </a:p>
          <a:p>
            <a:pPr algn="ctr" eaLnBrk="0" hangingPunct="0"/>
            <a:r>
              <a:rPr lang="ru-RU" sz="2400" dirty="0" err="1" smtClean="0"/>
              <a:t>ФБУН</a:t>
            </a:r>
            <a:r>
              <a:rPr lang="ru-RU" sz="2400" dirty="0" smtClean="0"/>
              <a:t> «Центральный </a:t>
            </a:r>
            <a:r>
              <a:rPr lang="ru-RU" sz="2400" dirty="0"/>
              <a:t>НИИ </a:t>
            </a:r>
            <a:r>
              <a:rPr lang="ru-RU" sz="2400" dirty="0" smtClean="0"/>
              <a:t>Эпидемиологии» </a:t>
            </a:r>
            <a:r>
              <a:rPr lang="ru-RU" sz="2400" dirty="0" err="1" smtClean="0"/>
              <a:t>Роспотребнадзора</a:t>
            </a:r>
            <a:r>
              <a:rPr lang="ru-RU" sz="2400" dirty="0"/>
              <a:t>, </a:t>
            </a:r>
            <a:r>
              <a:rPr lang="ru-RU" sz="2400" dirty="0" smtClean="0"/>
              <a:t>Москва</a:t>
            </a:r>
            <a:endParaRPr lang="en-US"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2010 2.png"/>
          <p:cNvPicPr>
            <a:picLocks noChangeAspect="1"/>
          </p:cNvPicPr>
          <p:nvPr/>
        </p:nvPicPr>
        <p:blipFill>
          <a:blip r:embed="rId2" cstate="print"/>
          <a:srcRect/>
          <a:stretch>
            <a:fillRect/>
          </a:stretch>
        </p:blipFill>
        <p:spPr bwMode="auto">
          <a:xfrm>
            <a:off x="0" y="304800"/>
            <a:ext cx="9112250" cy="6553200"/>
          </a:xfrm>
          <a:prstGeom prst="rect">
            <a:avLst/>
          </a:prstGeom>
          <a:noFill/>
          <a:ln w="9525">
            <a:noFill/>
            <a:miter lim="800000"/>
            <a:headEnd/>
            <a:tailEnd/>
          </a:ln>
        </p:spPr>
      </p:pic>
      <p:sp>
        <p:nvSpPr>
          <p:cNvPr id="5123" name="Rectangle 4"/>
          <p:cNvSpPr>
            <a:spLocks noChangeArrowheads="1"/>
          </p:cNvSpPr>
          <p:nvPr/>
        </p:nvSpPr>
        <p:spPr bwMode="auto">
          <a:xfrm>
            <a:off x="0" y="7938"/>
            <a:ext cx="9144000" cy="584200"/>
          </a:xfrm>
          <a:prstGeom prst="rect">
            <a:avLst/>
          </a:prstGeom>
          <a:solidFill>
            <a:schemeClr val="bg1"/>
          </a:solidFill>
          <a:ln w="9525">
            <a:noFill/>
            <a:miter lim="800000"/>
            <a:headEnd/>
            <a:tailEnd/>
          </a:ln>
        </p:spPr>
        <p:txBody>
          <a:bodyPr>
            <a:spAutoFit/>
          </a:bodyPr>
          <a:lstStyle/>
          <a:p>
            <a:pPr algn="ctr" defTabSz="457200"/>
            <a:r>
              <a:rPr lang="en-US" sz="1600" b="1">
                <a:latin typeface="Calibri" pitchFamily="34" charset="0"/>
              </a:rPr>
              <a:t>Published Genome-Wide Associations through 6/2010, </a:t>
            </a:r>
          </a:p>
          <a:p>
            <a:pPr algn="ctr" defTabSz="457200"/>
            <a:r>
              <a:rPr lang="en-US" sz="1600" b="1">
                <a:latin typeface="Calibri" pitchFamily="34" charset="0"/>
              </a:rPr>
              <a:t>904 published GWA at p</a:t>
            </a:r>
            <a:r>
              <a:rPr lang="en-US" sz="1600" b="1" u="sng">
                <a:latin typeface="Calibri" pitchFamily="34" charset="0"/>
              </a:rPr>
              <a:t>&lt;</a:t>
            </a:r>
            <a:r>
              <a:rPr lang="en-US" sz="1600" b="1">
                <a:latin typeface="Calibri" pitchFamily="34" charset="0"/>
              </a:rPr>
              <a:t>5x10</a:t>
            </a:r>
            <a:r>
              <a:rPr lang="en-US" sz="1600" b="1" baseline="30000">
                <a:latin typeface="Calibri" pitchFamily="34" charset="0"/>
              </a:rPr>
              <a:t>-8 </a:t>
            </a:r>
            <a:r>
              <a:rPr lang="en-US" sz="1600" b="1">
                <a:latin typeface="Calibri" pitchFamily="34" charset="0"/>
              </a:rPr>
              <a:t>for 165 traits</a:t>
            </a:r>
          </a:p>
        </p:txBody>
      </p:sp>
      <p:sp>
        <p:nvSpPr>
          <p:cNvPr id="5124" name="Text Box 5"/>
          <p:cNvSpPr txBox="1">
            <a:spLocks noChangeArrowheads="1"/>
          </p:cNvSpPr>
          <p:nvPr/>
        </p:nvSpPr>
        <p:spPr bwMode="auto">
          <a:xfrm>
            <a:off x="6400800" y="584200"/>
            <a:ext cx="2743200" cy="461963"/>
          </a:xfrm>
          <a:prstGeom prst="rect">
            <a:avLst/>
          </a:prstGeom>
          <a:solidFill>
            <a:schemeClr val="bg1"/>
          </a:solidFill>
          <a:ln w="9525">
            <a:noFill/>
            <a:miter lim="800000"/>
            <a:headEnd/>
            <a:tailEnd/>
          </a:ln>
        </p:spPr>
        <p:txBody>
          <a:bodyPr>
            <a:spAutoFit/>
          </a:bodyPr>
          <a:lstStyle/>
          <a:p>
            <a:pPr defTabSz="457200"/>
            <a:r>
              <a:rPr lang="en-US" sz="1200" b="1" dirty="0">
                <a:latin typeface="Calibri" pitchFamily="34" charset="0"/>
              </a:rPr>
              <a:t>NHGRI GWA Catalog</a:t>
            </a:r>
          </a:p>
          <a:p>
            <a:pPr defTabSz="457200"/>
            <a:r>
              <a:rPr lang="en-US" sz="1200" b="1" dirty="0">
                <a:latin typeface="Calibri" pitchFamily="34" charset="0"/>
              </a:rPr>
              <a:t>www.genome.gov/GWAStudies</a:t>
            </a:r>
          </a:p>
        </p:txBody>
      </p:sp>
      <p:sp>
        <p:nvSpPr>
          <p:cNvPr id="5" name="TextBox 4"/>
          <p:cNvSpPr txBox="1"/>
          <p:nvPr/>
        </p:nvSpPr>
        <p:spPr>
          <a:xfrm>
            <a:off x="28886" y="0"/>
            <a:ext cx="1138132" cy="424732"/>
          </a:xfrm>
          <a:prstGeom prst="rect">
            <a:avLst/>
          </a:prstGeom>
        </p:spPr>
        <p:txBody>
          <a:bodyPr vert="horz" lIns="91440" tIns="45720" rIns="91440" bIns="45720" rtlCol="0" anchor="ctr">
            <a:noAutofit/>
          </a:bodyPr>
          <a:lstStyle>
            <a:lvl1pPr algn="ctr" defTabSz="914400" eaLnBrk="1" latinLnBrk="0" hangingPunct="1">
              <a:lnSpc>
                <a:spcPct val="90000"/>
              </a:lnSpc>
              <a:buNone/>
              <a:defRPr sz="2400" b="1">
                <a:solidFill>
                  <a:srgbClr val="0000FF"/>
                </a:solidFill>
              </a:defRPr>
            </a:lvl1pPr>
          </a:lstStyle>
          <a:p>
            <a:r>
              <a:rPr lang="ru-RU"/>
              <a:t>2012 г.</a:t>
            </a:r>
          </a:p>
        </p:txBody>
      </p:sp>
    </p:spTree>
    <p:extLst>
      <p:ext uri="{BB962C8B-B14F-4D97-AF65-F5344CB8AC3E}">
        <p14:creationId xmlns:p14="http://schemas.microsoft.com/office/powerpoint/2010/main" val="2233646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descr="2010 2 legend2.png"/>
          <p:cNvPicPr>
            <a:picLocks noChangeAspect="1"/>
          </p:cNvPicPr>
          <p:nvPr/>
        </p:nvPicPr>
        <p:blipFill>
          <a:blip r:embed="rId3" cstate="print"/>
          <a:srcRect/>
          <a:stretch>
            <a:fillRect/>
          </a:stretch>
        </p:blipFill>
        <p:spPr bwMode="auto">
          <a:xfrm>
            <a:off x="35496" y="548680"/>
            <a:ext cx="9077325" cy="5270500"/>
          </a:xfrm>
          <a:prstGeom prst="rect">
            <a:avLst/>
          </a:prstGeom>
          <a:noFill/>
          <a:ln w="9525">
            <a:noFill/>
            <a:miter lim="800000"/>
            <a:headEnd/>
            <a:tailEnd/>
          </a:ln>
        </p:spPr>
      </p:pic>
    </p:spTree>
    <p:extLst>
      <p:ext uri="{BB962C8B-B14F-4D97-AF65-F5344CB8AC3E}">
        <p14:creationId xmlns:p14="http://schemas.microsoft.com/office/powerpoint/2010/main" val="487717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2400" y="152400"/>
            <a:ext cx="8991600" cy="626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560" y="32468"/>
            <a:ext cx="2160240" cy="424732"/>
          </a:xfrm>
          <a:prstGeom prst="rect">
            <a:avLst/>
          </a:prstGeom>
        </p:spPr>
        <p:txBody>
          <a:bodyPr vert="horz" lIns="91440" tIns="45720" rIns="91440" bIns="45720" rtlCol="0" anchor="ctr">
            <a:noAutofit/>
          </a:bodyPr>
          <a:lstStyle>
            <a:defPPr>
              <a:defRPr lang="en-US"/>
            </a:defPPr>
            <a:lvl1pPr algn="ctr" defTabSz="914400" eaLnBrk="1" latinLnBrk="0" hangingPunct="1">
              <a:lnSpc>
                <a:spcPct val="90000"/>
              </a:lnSpc>
              <a:buNone/>
              <a:defRPr sz="2400" b="1">
                <a:solidFill>
                  <a:srgbClr val="0000FF"/>
                </a:solidFill>
              </a:defRPr>
            </a:lvl1pPr>
          </a:lstStyle>
          <a:p>
            <a:r>
              <a:rPr lang="en-US" dirty="0"/>
              <a:t>2021 </a:t>
            </a:r>
            <a:r>
              <a:rPr lang="ru-RU" dirty="0"/>
              <a:t>г.</a:t>
            </a:r>
          </a:p>
        </p:txBody>
      </p:sp>
      <p:sp>
        <p:nvSpPr>
          <p:cNvPr id="3" name="TextBox 2"/>
          <p:cNvSpPr txBox="1"/>
          <p:nvPr/>
        </p:nvSpPr>
        <p:spPr>
          <a:xfrm>
            <a:off x="7108552" y="384265"/>
            <a:ext cx="2016224" cy="1200329"/>
          </a:xfrm>
          <a:prstGeom prst="rect">
            <a:avLst/>
          </a:prstGeom>
          <a:noFill/>
        </p:spPr>
        <p:txBody>
          <a:bodyPr wrap="square" rtlCol="0">
            <a:spAutoFit/>
          </a:bodyPr>
          <a:lstStyle/>
          <a:p>
            <a:pPr defTabSz="457200"/>
            <a:r>
              <a:rPr lang="en-US" b="1" dirty="0">
                <a:latin typeface="Calibri" pitchFamily="34" charset="0"/>
              </a:rPr>
              <a:t>NHGRI GWA Catalog</a:t>
            </a:r>
          </a:p>
          <a:p>
            <a:pPr defTabSz="457200"/>
            <a:r>
              <a:rPr lang="en-US" b="1" dirty="0" err="1" smtClean="0">
                <a:latin typeface="Calibri" pitchFamily="34" charset="0"/>
              </a:rPr>
              <a:t>www.genome.gov</a:t>
            </a:r>
            <a:r>
              <a:rPr lang="en-US" b="1" dirty="0" smtClean="0">
                <a:latin typeface="Calibri" pitchFamily="34" charset="0"/>
              </a:rPr>
              <a:t>/</a:t>
            </a:r>
            <a:r>
              <a:rPr lang="en-US" b="1" dirty="0" err="1" smtClean="0">
                <a:latin typeface="Calibri" pitchFamily="34" charset="0"/>
              </a:rPr>
              <a:t>GWAStudies</a:t>
            </a:r>
            <a:endParaRPr lang="ru-RU" dirty="0"/>
          </a:p>
        </p:txBody>
      </p:sp>
    </p:spTree>
    <p:extLst>
      <p:ext uri="{BB962C8B-B14F-4D97-AF65-F5344CB8AC3E}">
        <p14:creationId xmlns:p14="http://schemas.microsoft.com/office/powerpoint/2010/main" val="861286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263197" y="800708"/>
            <a:ext cx="6277076"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238" t="37531" r="38016" b="13792"/>
          <a:stretch/>
        </p:blipFill>
        <p:spPr bwMode="auto">
          <a:xfrm>
            <a:off x="5508105" y="1268760"/>
            <a:ext cx="3312368" cy="461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C:\Users\gaponova\Downloads\kisspng-magnifying-glass-clip-art-magnifying-glass-5ab8dc4b2de316.58272383152206445918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1735" y="3573016"/>
            <a:ext cx="4742265" cy="38821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 t="21869" r="88017" b="20424"/>
          <a:stretch/>
        </p:blipFill>
        <p:spPr bwMode="auto">
          <a:xfrm>
            <a:off x="395536" y="604844"/>
            <a:ext cx="2191657" cy="5936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110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49167" t="12884" r="2704" b="18857"/>
          <a:stretch/>
        </p:blipFill>
        <p:spPr>
          <a:xfrm>
            <a:off x="304800" y="152400"/>
            <a:ext cx="8405612" cy="6705600"/>
          </a:xfrm>
          <a:prstGeom prst="rect">
            <a:avLst/>
          </a:prstGeom>
        </p:spPr>
      </p:pic>
      <p:sp>
        <p:nvSpPr>
          <p:cNvPr id="2" name="TextBox 1"/>
          <p:cNvSpPr txBox="1"/>
          <p:nvPr/>
        </p:nvSpPr>
        <p:spPr>
          <a:xfrm>
            <a:off x="49560" y="32468"/>
            <a:ext cx="2160240" cy="424732"/>
          </a:xfrm>
          <a:prstGeom prst="rect">
            <a:avLst/>
          </a:prstGeom>
        </p:spPr>
        <p:txBody>
          <a:bodyPr vert="horz" lIns="91440" tIns="45720" rIns="91440" bIns="45720" rtlCol="0" anchor="ctr">
            <a:noAutofit/>
          </a:bodyPr>
          <a:lstStyle>
            <a:defPPr>
              <a:defRPr lang="en-US"/>
            </a:defPPr>
            <a:lvl1pPr algn="ctr" defTabSz="914400" eaLnBrk="1" latinLnBrk="0" hangingPunct="1">
              <a:lnSpc>
                <a:spcPct val="90000"/>
              </a:lnSpc>
              <a:buNone/>
              <a:defRPr sz="2400" b="1">
                <a:solidFill>
                  <a:srgbClr val="0000FF"/>
                </a:solidFill>
              </a:defRPr>
            </a:lvl1pPr>
          </a:lstStyle>
          <a:p>
            <a:r>
              <a:rPr lang="en-US" dirty="0" smtClean="0"/>
              <a:t>202</a:t>
            </a:r>
            <a:r>
              <a:rPr lang="ru-RU" dirty="0" smtClean="0"/>
              <a:t>3</a:t>
            </a:r>
            <a:r>
              <a:rPr lang="en-US" dirty="0" smtClean="0"/>
              <a:t> </a:t>
            </a:r>
            <a:r>
              <a:rPr lang="ru-RU" dirty="0"/>
              <a:t>г.</a:t>
            </a:r>
          </a:p>
        </p:txBody>
      </p:sp>
    </p:spTree>
    <p:extLst>
      <p:ext uri="{BB962C8B-B14F-4D97-AF65-F5344CB8AC3E}">
        <p14:creationId xmlns:p14="http://schemas.microsoft.com/office/powerpoint/2010/main" val="157956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20833" t="13333" r="37500" b="17037"/>
          <a:stretch/>
        </p:blipFill>
        <p:spPr>
          <a:xfrm>
            <a:off x="1175426" y="228600"/>
            <a:ext cx="6977974" cy="6559296"/>
          </a:xfrm>
          <a:prstGeom prst="rect">
            <a:avLst/>
          </a:prstGeom>
        </p:spPr>
      </p:pic>
    </p:spTree>
    <p:extLst>
      <p:ext uri="{BB962C8B-B14F-4D97-AF65-F5344CB8AC3E}">
        <p14:creationId xmlns:p14="http://schemas.microsoft.com/office/powerpoint/2010/main" val="352247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8805334" cy="4953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36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34" y="3195143"/>
            <a:ext cx="2279877" cy="177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0" y="46037"/>
            <a:ext cx="9144000" cy="1325563"/>
          </a:xfrm>
        </p:spPr>
        <p:txBody>
          <a:bodyPr vert="horz" lIns="91440" tIns="45720" rIns="91440" bIns="45720" rtlCol="0" anchor="ctr">
            <a:noAutofit/>
          </a:bodyPr>
          <a:lstStyle/>
          <a:p>
            <a:pPr algn="ctr" fontAlgn="base">
              <a:spcAft>
                <a:spcPct val="0"/>
              </a:spcAft>
            </a:pPr>
            <a:r>
              <a:rPr lang="ru-RU" sz="2400" b="1">
                <a:solidFill>
                  <a:srgbClr val="0000FF"/>
                </a:solidFill>
                <a:latin typeface="Arial" pitchFamily="34" charset="0"/>
                <a:ea typeface="+mn-ea"/>
                <a:cs typeface="+mn-cs"/>
              </a:rPr>
              <a:t>Связи «</a:t>
            </a:r>
            <a:r>
              <a:rPr lang="en-US" sz="2400" b="1">
                <a:solidFill>
                  <a:srgbClr val="0000FF"/>
                </a:solidFill>
                <a:latin typeface="Arial" pitchFamily="34" charset="0"/>
                <a:ea typeface="+mn-ea"/>
                <a:cs typeface="+mn-cs"/>
              </a:rPr>
              <a:t>SNP-</a:t>
            </a:r>
            <a:r>
              <a:rPr lang="ru-RU" sz="2400" b="1">
                <a:solidFill>
                  <a:srgbClr val="0000FF"/>
                </a:solidFill>
                <a:latin typeface="Arial" pitchFamily="34" charset="0"/>
                <a:ea typeface="+mn-ea"/>
                <a:cs typeface="+mn-cs"/>
              </a:rPr>
              <a:t>болезнь»: поиск </a:t>
            </a:r>
            <a:r>
              <a:rPr lang="ru-RU" sz="2400" b="1" dirty="0">
                <a:solidFill>
                  <a:srgbClr val="0000FF"/>
                </a:solidFill>
                <a:latin typeface="Arial" pitchFamily="34" charset="0"/>
                <a:ea typeface="+mn-ea"/>
                <a:cs typeface="+mn-cs"/>
              </a:rPr>
              <a:t>ассоциированных полиморфизмов</a:t>
            </a:r>
          </a:p>
        </p:txBody>
      </p:sp>
      <p:cxnSp>
        <p:nvCxnSpPr>
          <p:cNvPr id="5" name="Прямая со стрелкой 4"/>
          <p:cNvCxnSpPr>
            <a:endCxn id="15" idx="0"/>
          </p:cNvCxnSpPr>
          <p:nvPr/>
        </p:nvCxnSpPr>
        <p:spPr>
          <a:xfrm flipH="1">
            <a:off x="2872946" y="1322390"/>
            <a:ext cx="1699056" cy="9447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a:endCxn id="18" idx="0"/>
          </p:cNvCxnSpPr>
          <p:nvPr/>
        </p:nvCxnSpPr>
        <p:spPr>
          <a:xfrm>
            <a:off x="4572000" y="1322390"/>
            <a:ext cx="2376574" cy="9447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37719" y="2267123"/>
            <a:ext cx="1470454" cy="1446550"/>
          </a:xfrm>
          <a:prstGeom prst="rect">
            <a:avLst/>
          </a:prstGeom>
          <a:noFill/>
        </p:spPr>
        <p:txBody>
          <a:bodyPr wrap="square" rtlCol="0">
            <a:spAutoFit/>
          </a:bodyPr>
          <a:lstStyle/>
          <a:p>
            <a:pPr fontAlgn="auto">
              <a:spcBef>
                <a:spcPts val="0"/>
              </a:spcBef>
              <a:spcAft>
                <a:spcPts val="0"/>
              </a:spcAft>
            </a:pPr>
            <a:r>
              <a:rPr lang="en-US" sz="4400" dirty="0" err="1" smtClean="0">
                <a:solidFill>
                  <a:prstClr val="black"/>
                </a:solidFill>
                <a:latin typeface="Calibri"/>
              </a:rPr>
              <a:t>GWAS</a:t>
            </a:r>
            <a:endParaRPr lang="ru-RU" sz="3200" dirty="0">
              <a:solidFill>
                <a:prstClr val="black"/>
              </a:solidFill>
              <a:latin typeface="Calibri"/>
            </a:endParaRPr>
          </a:p>
        </p:txBody>
      </p:sp>
      <p:sp>
        <p:nvSpPr>
          <p:cNvPr id="18" name="TextBox 17"/>
          <p:cNvSpPr txBox="1"/>
          <p:nvPr/>
        </p:nvSpPr>
        <p:spPr>
          <a:xfrm>
            <a:off x="5307227" y="2267124"/>
            <a:ext cx="3282694" cy="769441"/>
          </a:xfrm>
          <a:prstGeom prst="rect">
            <a:avLst/>
          </a:prstGeom>
          <a:noFill/>
        </p:spPr>
        <p:txBody>
          <a:bodyPr wrap="none" rtlCol="0">
            <a:spAutoFit/>
          </a:bodyPr>
          <a:lstStyle/>
          <a:p>
            <a:pPr fontAlgn="auto">
              <a:spcBef>
                <a:spcPts val="0"/>
              </a:spcBef>
              <a:spcAft>
                <a:spcPts val="0"/>
              </a:spcAft>
            </a:pPr>
            <a:r>
              <a:rPr lang="ru-RU" sz="4400" dirty="0" smtClean="0">
                <a:solidFill>
                  <a:prstClr val="black"/>
                </a:solidFill>
                <a:latin typeface="Calibri"/>
              </a:rPr>
              <a:t>Мета-анализ</a:t>
            </a:r>
            <a:endParaRPr lang="ru-RU" sz="4400" dirty="0">
              <a:solidFill>
                <a:prstClr val="black"/>
              </a:solidFill>
              <a:latin typeface="Calibri"/>
            </a:endParaRPr>
          </a:p>
        </p:txBody>
      </p:sp>
      <p:pic>
        <p:nvPicPr>
          <p:cNvPr id="2050" name="Picture 2" descr="Cochrane | Trusted evidence. Informed decisions. Better heal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425" y="3071117"/>
            <a:ext cx="1520717" cy="2027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nome-wide association studies (GWAS).... | Download Scientific Diagr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958" y="3071116"/>
            <a:ext cx="2260712" cy="20745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25141" y="4998170"/>
            <a:ext cx="1732590" cy="369332"/>
          </a:xfrm>
          <a:prstGeom prst="rect">
            <a:avLst/>
          </a:prstGeom>
          <a:noFill/>
        </p:spPr>
        <p:txBody>
          <a:bodyPr wrap="none" rtlCol="0">
            <a:spAutoFit/>
          </a:bodyPr>
          <a:lstStyle/>
          <a:p>
            <a:pPr fontAlgn="auto">
              <a:spcBef>
                <a:spcPts val="0"/>
              </a:spcBef>
              <a:spcAft>
                <a:spcPts val="0"/>
              </a:spcAft>
            </a:pPr>
            <a:r>
              <a:rPr lang="ru-RU" dirty="0" smtClean="0">
                <a:solidFill>
                  <a:prstClr val="black"/>
                </a:solidFill>
                <a:latin typeface="Calibri"/>
              </a:rPr>
              <a:t>Манхэттен плот</a:t>
            </a:r>
            <a:endParaRPr lang="ru-RU" dirty="0">
              <a:solidFill>
                <a:prstClr val="black"/>
              </a:solidFill>
              <a:latin typeface="Calibri"/>
            </a:endParaRPr>
          </a:p>
        </p:txBody>
      </p:sp>
      <p:sp>
        <p:nvSpPr>
          <p:cNvPr id="12" name="TextBox 11"/>
          <p:cNvSpPr txBox="1"/>
          <p:nvPr/>
        </p:nvSpPr>
        <p:spPr>
          <a:xfrm>
            <a:off x="7113378" y="5051802"/>
            <a:ext cx="1391663" cy="369332"/>
          </a:xfrm>
          <a:prstGeom prst="rect">
            <a:avLst/>
          </a:prstGeom>
          <a:noFill/>
        </p:spPr>
        <p:txBody>
          <a:bodyPr wrap="none" rtlCol="0">
            <a:spAutoFit/>
          </a:bodyPr>
          <a:lstStyle/>
          <a:p>
            <a:pPr fontAlgn="auto">
              <a:spcBef>
                <a:spcPts val="0"/>
              </a:spcBef>
              <a:spcAft>
                <a:spcPts val="0"/>
              </a:spcAft>
            </a:pPr>
            <a:r>
              <a:rPr lang="ru-RU" dirty="0" err="1" smtClean="0">
                <a:solidFill>
                  <a:prstClr val="black"/>
                </a:solidFill>
                <a:latin typeface="Calibri"/>
              </a:rPr>
              <a:t>Форест</a:t>
            </a:r>
            <a:r>
              <a:rPr lang="ru-RU" dirty="0" smtClean="0">
                <a:solidFill>
                  <a:prstClr val="black"/>
                </a:solidFill>
                <a:latin typeface="Calibri"/>
              </a:rPr>
              <a:t> плот</a:t>
            </a:r>
            <a:endParaRPr lang="ru-RU" dirty="0">
              <a:solidFill>
                <a:prstClr val="black"/>
              </a:solidFill>
              <a:latin typeface="Calibri"/>
            </a:endParaRPr>
          </a:p>
        </p:txBody>
      </p:sp>
      <p:pic>
        <p:nvPicPr>
          <p:cNvPr id="4" name="Рисунок 3"/>
          <p:cNvPicPr>
            <a:picLocks noChangeAspect="1"/>
          </p:cNvPicPr>
          <p:nvPr/>
        </p:nvPicPr>
        <p:blipFill rotWithShape="1">
          <a:blip r:embed="rId5">
            <a:extLst>
              <a:ext uri="{28A0092B-C50C-407E-A947-70E740481C1C}">
                <a14:useLocalDpi xmlns:a14="http://schemas.microsoft.com/office/drawing/2010/main" val="0"/>
              </a:ext>
            </a:extLst>
          </a:blip>
          <a:srcRect l="63917" b="2551"/>
          <a:stretch/>
        </p:blipFill>
        <p:spPr>
          <a:xfrm>
            <a:off x="6892175" y="3036562"/>
            <a:ext cx="1612301" cy="1779571"/>
          </a:xfrm>
          <a:prstGeom prst="rect">
            <a:avLst/>
          </a:prstGeom>
        </p:spPr>
      </p:pic>
    </p:spTree>
    <p:extLst>
      <p:ext uri="{BB962C8B-B14F-4D97-AF65-F5344CB8AC3E}">
        <p14:creationId xmlns:p14="http://schemas.microsoft.com/office/powerpoint/2010/main" val="4012660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508" y="1219200"/>
            <a:ext cx="8788091" cy="523220"/>
          </a:xfrm>
          <a:prstGeom prst="rect">
            <a:avLst/>
          </a:prstGeom>
          <a:noFill/>
        </p:spPr>
        <p:txBody>
          <a:bodyPr wrap="square" rtlCol="0">
            <a:spAutoFit/>
          </a:bodyPr>
          <a:lstStyle/>
          <a:p>
            <a:pPr algn="ctr"/>
            <a:r>
              <a:rPr lang="ru-RU" sz="2800" b="1" dirty="0" smtClean="0">
                <a:solidFill>
                  <a:srgbClr val="0000FF"/>
                </a:solidFill>
              </a:rPr>
              <a:t>Определение </a:t>
            </a:r>
            <a:r>
              <a:rPr lang="ru-RU" sz="2800" b="1" dirty="0">
                <a:solidFill>
                  <a:srgbClr val="0000FF"/>
                </a:solidFill>
              </a:rPr>
              <a:t>аллелей </a:t>
            </a:r>
            <a:r>
              <a:rPr lang="ru-RU" sz="2800" b="1" dirty="0" err="1">
                <a:solidFill>
                  <a:srgbClr val="0000FF"/>
                </a:solidFill>
              </a:rPr>
              <a:t>ОНП</a:t>
            </a:r>
            <a:endParaRPr lang="ru-RU" sz="2800" b="1" dirty="0">
              <a:solidFill>
                <a:srgbClr val="0000FF"/>
              </a:solidFill>
            </a:endParaRPr>
          </a:p>
        </p:txBody>
      </p:sp>
    </p:spTree>
    <p:extLst>
      <p:ext uri="{BB962C8B-B14F-4D97-AF65-F5344CB8AC3E}">
        <p14:creationId xmlns:p14="http://schemas.microsoft.com/office/powerpoint/2010/main" val="3894535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0" y="0"/>
            <a:ext cx="9144000" cy="1219200"/>
          </a:xfrm>
          <a:prstGeom prst="rect">
            <a:avLst/>
          </a:prstGeom>
        </p:spPr>
        <p:txBody>
          <a:bodyPr vert="horz" lIns="91440" tIns="45720" rIns="91440" bIns="45720" rtlCol="0" anchor="ctr">
            <a:noAutofit/>
          </a:bodyPr>
          <a:lstStyle/>
          <a:p>
            <a:pPr algn="ctr"/>
            <a:r>
              <a:rPr lang="ru-RU" sz="2400" b="1" dirty="0" smtClean="0">
                <a:solidFill>
                  <a:srgbClr val="0000FF"/>
                </a:solidFill>
              </a:rPr>
              <a:t>Разработка систем для определения </a:t>
            </a:r>
            <a:r>
              <a:rPr lang="en-US" sz="2400" b="1" dirty="0" smtClean="0">
                <a:solidFill>
                  <a:srgbClr val="0000FF"/>
                </a:solidFill>
              </a:rPr>
              <a:t>SNP</a:t>
            </a:r>
            <a:r>
              <a:rPr lang="ru-RU" sz="2400" b="1" dirty="0" smtClean="0">
                <a:solidFill>
                  <a:srgbClr val="0000FF"/>
                </a:solidFill>
              </a:rPr>
              <a:t>: одна методика для </a:t>
            </a:r>
            <a:r>
              <a:rPr lang="ru-RU" sz="2400" b="1" dirty="0" err="1" smtClean="0">
                <a:solidFill>
                  <a:srgbClr val="0000FF"/>
                </a:solidFill>
              </a:rPr>
              <a:t>real-time</a:t>
            </a:r>
            <a:r>
              <a:rPr lang="ru-RU" sz="2400" b="1" dirty="0" smtClean="0">
                <a:solidFill>
                  <a:srgbClr val="0000FF"/>
                </a:solidFill>
              </a:rPr>
              <a:t> PCR и </a:t>
            </a:r>
            <a:r>
              <a:rPr lang="ru-RU" sz="2400" b="1" dirty="0" err="1" smtClean="0">
                <a:solidFill>
                  <a:srgbClr val="0000FF"/>
                </a:solidFill>
              </a:rPr>
              <a:t>пиросеквенирования</a:t>
            </a:r>
            <a:endParaRPr lang="ru-RU" sz="2400" b="1" dirty="0" smtClean="0">
              <a:solidFill>
                <a:srgbClr val="0000FF"/>
              </a:solidFill>
            </a:endParaRPr>
          </a:p>
        </p:txBody>
      </p:sp>
      <p:pic>
        <p:nvPicPr>
          <p:cNvPr id="2051" name="Picture 3"/>
          <p:cNvPicPr>
            <a:picLocks noChangeAspect="1" noChangeArrowheads="1"/>
          </p:cNvPicPr>
          <p:nvPr/>
        </p:nvPicPr>
        <p:blipFill>
          <a:blip r:embed="rId2" cstate="print"/>
          <a:srcRect b="73620"/>
          <a:stretch>
            <a:fillRect/>
          </a:stretch>
        </p:blipFill>
        <p:spPr bwMode="auto">
          <a:xfrm>
            <a:off x="0" y="1677036"/>
            <a:ext cx="7315200" cy="1447164"/>
          </a:xfrm>
          <a:prstGeom prst="rect">
            <a:avLst/>
          </a:prstGeom>
          <a:noFill/>
          <a:ln w="9525">
            <a:noFill/>
            <a:miter lim="800000"/>
            <a:headEnd/>
            <a:tailEnd/>
          </a:ln>
          <a:effectLst/>
        </p:spPr>
      </p:pic>
      <p:pic>
        <p:nvPicPr>
          <p:cNvPr id="5" name="Picture 3"/>
          <p:cNvPicPr>
            <a:picLocks noChangeAspect="1" noChangeArrowheads="1"/>
          </p:cNvPicPr>
          <p:nvPr/>
        </p:nvPicPr>
        <p:blipFill>
          <a:blip r:embed="rId2" cstate="print"/>
          <a:srcRect t="52772"/>
          <a:stretch>
            <a:fillRect/>
          </a:stretch>
        </p:blipFill>
        <p:spPr bwMode="auto">
          <a:xfrm>
            <a:off x="1828800" y="3581400"/>
            <a:ext cx="7315200" cy="2590800"/>
          </a:xfrm>
          <a:prstGeom prst="rect">
            <a:avLst/>
          </a:prstGeom>
          <a:noFill/>
          <a:ln w="9525">
            <a:noFill/>
            <a:miter lim="800000"/>
            <a:headEnd/>
            <a:tailEnd/>
          </a:ln>
          <a:effectLst/>
        </p:spPr>
      </p:pic>
    </p:spTree>
    <p:extLst>
      <p:ext uri="{BB962C8B-B14F-4D97-AF65-F5344CB8AC3E}">
        <p14:creationId xmlns:p14="http://schemas.microsoft.com/office/powerpoint/2010/main" val="2358155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8" y="0"/>
            <a:ext cx="9143999" cy="584775"/>
          </a:xfrm>
          <a:prstGeom prst="rect">
            <a:avLst/>
          </a:prstGeom>
          <a:noFill/>
        </p:spPr>
        <p:txBody>
          <a:bodyPr wrap="square" rtlCol="0">
            <a:spAutoFit/>
          </a:bodyPr>
          <a:lstStyle/>
          <a:p>
            <a:pPr algn="ctr"/>
            <a:r>
              <a:rPr lang="ru-RU" sz="3200" b="1" dirty="0" smtClean="0">
                <a:solidFill>
                  <a:srgbClr val="0000FF"/>
                </a:solidFill>
                <a:cs typeface="Arial" panose="020B0604020202020204" pitchFamily="34" charset="0"/>
              </a:rPr>
              <a:t>План лекции</a:t>
            </a:r>
            <a:endParaRPr lang="ru-RU" sz="3200" b="1" dirty="0">
              <a:solidFill>
                <a:srgbClr val="0000FF"/>
              </a:solidFill>
              <a:latin typeface="Arial" panose="020B0604020202020204" pitchFamily="34" charset="0"/>
              <a:cs typeface="Arial" panose="020B0604020202020204" pitchFamily="34" charset="0"/>
            </a:endParaRPr>
          </a:p>
        </p:txBody>
      </p:sp>
      <p:sp>
        <p:nvSpPr>
          <p:cNvPr id="3" name="TextBox 2"/>
          <p:cNvSpPr txBox="1"/>
          <p:nvPr/>
        </p:nvSpPr>
        <p:spPr>
          <a:xfrm>
            <a:off x="1066800" y="1219200"/>
            <a:ext cx="7848600" cy="1631216"/>
          </a:xfrm>
          <a:prstGeom prst="rect">
            <a:avLst/>
          </a:prstGeom>
          <a:noFill/>
        </p:spPr>
        <p:txBody>
          <a:bodyPr wrap="square" rtlCol="0">
            <a:spAutoFit/>
          </a:bodyPr>
          <a:lstStyle/>
          <a:p>
            <a:r>
              <a:rPr lang="ru-RU" sz="2000" b="1" dirty="0" smtClean="0">
                <a:solidFill>
                  <a:srgbClr val="0000FF"/>
                </a:solidFill>
              </a:rPr>
              <a:t>Генетические полиморфизмы и выбор мишеней </a:t>
            </a:r>
            <a:r>
              <a:rPr lang="ru-RU" sz="2000" b="1" dirty="0">
                <a:solidFill>
                  <a:srgbClr val="0000FF"/>
                </a:solidFill>
              </a:rPr>
              <a:t>(</a:t>
            </a:r>
            <a:r>
              <a:rPr lang="ru-RU" sz="2000" b="1" dirty="0" err="1">
                <a:solidFill>
                  <a:srgbClr val="0000FF"/>
                </a:solidFill>
              </a:rPr>
              <a:t>ОНП</a:t>
            </a:r>
            <a:r>
              <a:rPr lang="ru-RU" sz="2000" b="1" dirty="0" smtClean="0">
                <a:solidFill>
                  <a:srgbClr val="0000FF"/>
                </a:solidFill>
              </a:rPr>
              <a:t>)</a:t>
            </a:r>
          </a:p>
          <a:p>
            <a:r>
              <a:rPr lang="ru-RU" sz="2000" b="1" dirty="0" smtClean="0">
                <a:solidFill>
                  <a:srgbClr val="0000FF"/>
                </a:solidFill>
              </a:rPr>
              <a:t>Определение аллелей </a:t>
            </a:r>
            <a:r>
              <a:rPr lang="ru-RU" sz="2000" b="1" dirty="0" err="1" smtClean="0">
                <a:solidFill>
                  <a:srgbClr val="0000FF"/>
                </a:solidFill>
              </a:rPr>
              <a:t>ОНП</a:t>
            </a:r>
            <a:endParaRPr lang="ru-RU" sz="2000" b="1" dirty="0" smtClean="0">
              <a:solidFill>
                <a:srgbClr val="0000FF"/>
              </a:solidFill>
            </a:endParaRPr>
          </a:p>
          <a:p>
            <a:r>
              <a:rPr lang="ru-RU" sz="2000" b="1" dirty="0" smtClean="0">
                <a:solidFill>
                  <a:srgbClr val="0000FF"/>
                </a:solidFill>
              </a:rPr>
              <a:t>Разработанные в </a:t>
            </a:r>
            <a:r>
              <a:rPr lang="ru-RU" sz="2000" b="1" dirty="0" err="1" smtClean="0">
                <a:solidFill>
                  <a:srgbClr val="0000FF"/>
                </a:solidFill>
              </a:rPr>
              <a:t>ЦНИИЭ</a:t>
            </a:r>
            <a:r>
              <a:rPr lang="ru-RU" sz="2000" b="1" dirty="0" smtClean="0">
                <a:solidFill>
                  <a:srgbClr val="0000FF"/>
                </a:solidFill>
              </a:rPr>
              <a:t> наборы реагентов и методики</a:t>
            </a:r>
          </a:p>
          <a:p>
            <a:r>
              <a:rPr lang="ru-RU" sz="2000" b="1" dirty="0" err="1" smtClean="0">
                <a:solidFill>
                  <a:srgbClr val="0000FF"/>
                </a:solidFill>
              </a:rPr>
              <a:t>ОНП</a:t>
            </a:r>
            <a:r>
              <a:rPr lang="ru-RU" sz="2000" b="1" dirty="0" smtClean="0">
                <a:solidFill>
                  <a:srgbClr val="0000FF"/>
                </a:solidFill>
              </a:rPr>
              <a:t> и инфекции (</a:t>
            </a:r>
            <a:r>
              <a:rPr lang="ru-RU" sz="2000" b="1" dirty="0" err="1" smtClean="0">
                <a:solidFill>
                  <a:srgbClr val="0000FF"/>
                </a:solidFill>
              </a:rPr>
              <a:t>ВПЧ</a:t>
            </a:r>
            <a:r>
              <a:rPr lang="ru-RU" sz="2000" b="1" dirty="0" smtClean="0">
                <a:solidFill>
                  <a:srgbClr val="0000FF"/>
                </a:solidFill>
              </a:rPr>
              <a:t>, ВИЧ-ТБ, пневмонии)</a:t>
            </a:r>
          </a:p>
          <a:p>
            <a:r>
              <a:rPr lang="ru-RU" sz="2000" b="1" smtClean="0">
                <a:solidFill>
                  <a:srgbClr val="0000FF"/>
                </a:solidFill>
              </a:rPr>
              <a:t>Заключение</a:t>
            </a:r>
            <a:endParaRPr lang="ru-RU" sz="2000" b="1" dirty="0">
              <a:solidFill>
                <a:srgbClr val="0000FF"/>
              </a:solidFill>
            </a:endParaRPr>
          </a:p>
        </p:txBody>
      </p:sp>
    </p:spTree>
    <p:extLst>
      <p:ext uri="{BB962C8B-B14F-4D97-AF65-F5344CB8AC3E}">
        <p14:creationId xmlns:p14="http://schemas.microsoft.com/office/powerpoint/2010/main" val="59534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cstate="print"/>
          <a:srcRect/>
          <a:stretch>
            <a:fillRect/>
          </a:stretch>
        </p:blipFill>
        <p:spPr bwMode="auto">
          <a:xfrm>
            <a:off x="0" y="647699"/>
            <a:ext cx="4572000" cy="2845837"/>
          </a:xfrm>
          <a:prstGeom prst="rect">
            <a:avLst/>
          </a:prstGeom>
          <a:noFill/>
          <a:ln w="9525">
            <a:noFill/>
            <a:miter lim="800000"/>
            <a:headEnd/>
            <a:tailEnd/>
          </a:ln>
          <a:effectLst/>
        </p:spPr>
      </p:pic>
      <p:sp>
        <p:nvSpPr>
          <p:cNvPr id="5" name="Прямоугольник 4"/>
          <p:cNvSpPr/>
          <p:nvPr/>
        </p:nvSpPr>
        <p:spPr>
          <a:xfrm>
            <a:off x="0" y="0"/>
            <a:ext cx="9144000" cy="461665"/>
          </a:xfrm>
          <a:prstGeom prst="rect">
            <a:avLst/>
          </a:prstGeom>
        </p:spPr>
        <p:txBody>
          <a:bodyPr vert="horz" lIns="91440" tIns="45720" rIns="91440" bIns="45720" rtlCol="0" anchor="ctr">
            <a:noAutofit/>
          </a:bodyPr>
          <a:lstStyle/>
          <a:p>
            <a:pPr algn="ctr"/>
            <a:r>
              <a:rPr lang="ru-RU" sz="2400" b="1" dirty="0">
                <a:solidFill>
                  <a:srgbClr val="0000FF"/>
                </a:solidFill>
              </a:rPr>
              <a:t>Пример результатов анализа для </a:t>
            </a:r>
            <a:r>
              <a:rPr lang="en-US" sz="2400" b="1" dirty="0">
                <a:solidFill>
                  <a:srgbClr val="0000FF"/>
                </a:solidFill>
              </a:rPr>
              <a:t>SNP</a:t>
            </a:r>
            <a:r>
              <a:rPr lang="ru-RU" sz="2400" b="1" dirty="0">
                <a:solidFill>
                  <a:srgbClr val="0000FF"/>
                </a:solidFill>
              </a:rPr>
              <a:t> </a:t>
            </a:r>
            <a:r>
              <a:rPr lang="en-US" sz="2400" b="1" dirty="0">
                <a:solidFill>
                  <a:srgbClr val="0000FF"/>
                </a:solidFill>
              </a:rPr>
              <a:t>rs3828942</a:t>
            </a:r>
            <a:endParaRPr lang="ru-RU" sz="2400" b="1" dirty="0">
              <a:solidFill>
                <a:srgbClr val="0000FF"/>
              </a:solidFill>
            </a:endParaRPr>
          </a:p>
        </p:txBody>
      </p:sp>
      <p:pic>
        <p:nvPicPr>
          <p:cNvPr id="176131" name="Picture 3"/>
          <p:cNvPicPr>
            <a:picLocks noChangeAspect="1" noChangeArrowheads="1"/>
          </p:cNvPicPr>
          <p:nvPr/>
        </p:nvPicPr>
        <p:blipFill>
          <a:blip r:embed="rId3" cstate="print"/>
          <a:srcRect/>
          <a:stretch>
            <a:fillRect/>
          </a:stretch>
        </p:blipFill>
        <p:spPr bwMode="auto">
          <a:xfrm>
            <a:off x="0" y="3774801"/>
            <a:ext cx="4572000" cy="2854599"/>
          </a:xfrm>
          <a:prstGeom prst="rect">
            <a:avLst/>
          </a:prstGeom>
          <a:noFill/>
          <a:ln w="9525">
            <a:noFill/>
            <a:miter lim="800000"/>
            <a:headEnd/>
            <a:tailEnd/>
          </a:ln>
          <a:effectLst/>
        </p:spPr>
      </p:pic>
      <p:sp>
        <p:nvSpPr>
          <p:cNvPr id="7" name="TextBox 6"/>
          <p:cNvSpPr txBox="1"/>
          <p:nvPr/>
        </p:nvSpPr>
        <p:spPr>
          <a:xfrm>
            <a:off x="1043608" y="980728"/>
            <a:ext cx="864096" cy="369332"/>
          </a:xfrm>
          <a:prstGeom prst="rect">
            <a:avLst/>
          </a:prstGeom>
          <a:solidFill>
            <a:srgbClr val="92D050"/>
          </a:solidFill>
        </p:spPr>
        <p:txBody>
          <a:bodyPr wrap="square" rtlCol="0">
            <a:spAutoFit/>
          </a:bodyPr>
          <a:lstStyle/>
          <a:p>
            <a:r>
              <a:rPr lang="en-US" dirty="0" smtClean="0"/>
              <a:t>green</a:t>
            </a:r>
            <a:endParaRPr lang="ru-RU" dirty="0"/>
          </a:p>
        </p:txBody>
      </p:sp>
      <p:sp>
        <p:nvSpPr>
          <p:cNvPr id="8" name="TextBox 7"/>
          <p:cNvSpPr txBox="1"/>
          <p:nvPr/>
        </p:nvSpPr>
        <p:spPr>
          <a:xfrm>
            <a:off x="1043608" y="4005064"/>
            <a:ext cx="792088" cy="369332"/>
          </a:xfrm>
          <a:prstGeom prst="rect">
            <a:avLst/>
          </a:prstGeom>
          <a:solidFill>
            <a:srgbClr val="FFFF00"/>
          </a:solidFill>
        </p:spPr>
        <p:txBody>
          <a:bodyPr wrap="square" rtlCol="0">
            <a:spAutoFit/>
          </a:bodyPr>
          <a:lstStyle/>
          <a:p>
            <a:r>
              <a:rPr lang="en-US" dirty="0" smtClean="0"/>
              <a:t>yellow</a:t>
            </a:r>
            <a:endParaRPr lang="ru-RU" dirty="0"/>
          </a:p>
        </p:txBody>
      </p:sp>
      <p:sp>
        <p:nvSpPr>
          <p:cNvPr id="11" name="TextBox 10"/>
          <p:cNvSpPr txBox="1"/>
          <p:nvPr/>
        </p:nvSpPr>
        <p:spPr>
          <a:xfrm>
            <a:off x="3429000" y="762000"/>
            <a:ext cx="607859" cy="2031325"/>
          </a:xfrm>
          <a:prstGeom prst="rect">
            <a:avLst/>
          </a:prstGeom>
          <a:noFill/>
        </p:spPr>
        <p:txBody>
          <a:bodyPr wrap="none" rtlCol="0">
            <a:spAutoFit/>
          </a:bodyPr>
          <a:lstStyle/>
          <a:p>
            <a:r>
              <a:rPr lang="en-US" b="1" dirty="0" smtClean="0">
                <a:solidFill>
                  <a:srgbClr val="0000C8"/>
                </a:solidFill>
                <a:latin typeface="Arial" pitchFamily="34" charset="0"/>
                <a:cs typeface="Arial" pitchFamily="34" charset="0"/>
              </a:rPr>
              <a:t>AA</a:t>
            </a: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r>
              <a:rPr lang="en-US" b="1" dirty="0" smtClean="0">
                <a:solidFill>
                  <a:srgbClr val="C00000"/>
                </a:solidFill>
                <a:latin typeface="Arial" pitchFamily="34" charset="0"/>
                <a:cs typeface="Arial" pitchFamily="34" charset="0"/>
              </a:rPr>
              <a:t>AG</a:t>
            </a: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r>
              <a:rPr lang="en-US" b="1" dirty="0" smtClean="0">
                <a:latin typeface="Arial" pitchFamily="34" charset="0"/>
                <a:cs typeface="Arial" pitchFamily="34" charset="0"/>
              </a:rPr>
              <a:t> </a:t>
            </a:r>
            <a:r>
              <a:rPr lang="en-US" b="1" dirty="0" smtClean="0">
                <a:solidFill>
                  <a:srgbClr val="008000"/>
                </a:solidFill>
                <a:latin typeface="Arial" pitchFamily="34" charset="0"/>
                <a:cs typeface="Arial" pitchFamily="34" charset="0"/>
              </a:rPr>
              <a:t>GG</a:t>
            </a:r>
            <a:endParaRPr lang="ru-RU" b="1" dirty="0">
              <a:solidFill>
                <a:srgbClr val="008000"/>
              </a:solidFill>
              <a:latin typeface="Arial" pitchFamily="34" charset="0"/>
              <a:cs typeface="Arial" pitchFamily="34" charset="0"/>
            </a:endParaRPr>
          </a:p>
        </p:txBody>
      </p:sp>
      <p:sp>
        <p:nvSpPr>
          <p:cNvPr id="12" name="TextBox 11"/>
          <p:cNvSpPr txBox="1"/>
          <p:nvPr/>
        </p:nvSpPr>
        <p:spPr>
          <a:xfrm>
            <a:off x="3505200" y="3962400"/>
            <a:ext cx="573619" cy="1938992"/>
          </a:xfrm>
          <a:prstGeom prst="rect">
            <a:avLst/>
          </a:prstGeom>
          <a:noFill/>
        </p:spPr>
        <p:txBody>
          <a:bodyPr wrap="none" rtlCol="0">
            <a:spAutoFit/>
          </a:bodyPr>
          <a:lstStyle/>
          <a:p>
            <a:r>
              <a:rPr lang="en-US" b="1" dirty="0" smtClean="0">
                <a:solidFill>
                  <a:srgbClr val="008000"/>
                </a:solidFill>
                <a:latin typeface="Arial" pitchFamily="34" charset="0"/>
                <a:cs typeface="Arial" pitchFamily="34" charset="0"/>
              </a:rPr>
              <a:t>GG</a:t>
            </a:r>
          </a:p>
          <a:p>
            <a:endParaRPr lang="en-US" sz="1200" b="1" dirty="0" smtClean="0">
              <a:latin typeface="Arial" pitchFamily="34" charset="0"/>
              <a:cs typeface="Arial" pitchFamily="34" charset="0"/>
            </a:endParaRPr>
          </a:p>
          <a:p>
            <a:r>
              <a:rPr lang="en-US" b="1" dirty="0" smtClean="0">
                <a:solidFill>
                  <a:srgbClr val="C00000"/>
                </a:solidFill>
                <a:latin typeface="Arial" pitchFamily="34" charset="0"/>
                <a:cs typeface="Arial" pitchFamily="34" charset="0"/>
              </a:rPr>
              <a:t>AG</a:t>
            </a: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r>
              <a:rPr lang="en-US" b="1" dirty="0" smtClean="0">
                <a:latin typeface="Arial" pitchFamily="34" charset="0"/>
                <a:cs typeface="Arial" pitchFamily="34" charset="0"/>
              </a:rPr>
              <a:t> </a:t>
            </a:r>
            <a:r>
              <a:rPr lang="en-US" b="1" dirty="0" smtClean="0">
                <a:solidFill>
                  <a:srgbClr val="0000C8"/>
                </a:solidFill>
                <a:latin typeface="Arial" pitchFamily="34" charset="0"/>
                <a:cs typeface="Arial" pitchFamily="34" charset="0"/>
              </a:rPr>
              <a:t>AA</a:t>
            </a:r>
            <a:endParaRPr lang="ru-RU" b="1" dirty="0">
              <a:solidFill>
                <a:srgbClr val="0000C8"/>
              </a:solidFill>
              <a:latin typeface="Arial" pitchFamily="34" charset="0"/>
              <a:cs typeface="Arial" pitchFamily="34" charset="0"/>
            </a:endParaRPr>
          </a:p>
        </p:txBody>
      </p:sp>
      <p:pic>
        <p:nvPicPr>
          <p:cNvPr id="176133" name="Picture 5"/>
          <p:cNvPicPr>
            <a:picLocks noChangeAspect="1" noChangeArrowheads="1"/>
          </p:cNvPicPr>
          <p:nvPr/>
        </p:nvPicPr>
        <p:blipFill>
          <a:blip r:embed="rId4" cstate="print"/>
          <a:srcRect/>
          <a:stretch>
            <a:fillRect/>
          </a:stretch>
        </p:blipFill>
        <p:spPr bwMode="auto">
          <a:xfrm>
            <a:off x="4800600" y="609600"/>
            <a:ext cx="4191000" cy="3271456"/>
          </a:xfrm>
          <a:prstGeom prst="rect">
            <a:avLst/>
          </a:prstGeom>
          <a:noFill/>
          <a:ln w="9525">
            <a:noFill/>
            <a:miter lim="800000"/>
            <a:headEnd/>
            <a:tailEnd/>
          </a:ln>
          <a:effectLst/>
        </p:spPr>
      </p:pic>
      <p:sp>
        <p:nvSpPr>
          <p:cNvPr id="15" name="Овал 14"/>
          <p:cNvSpPr/>
          <p:nvPr/>
        </p:nvSpPr>
        <p:spPr>
          <a:xfrm>
            <a:off x="6248400" y="762000"/>
            <a:ext cx="990600" cy="609600"/>
          </a:xfrm>
          <a:prstGeom prst="ellipse">
            <a:avLst/>
          </a:prstGeom>
          <a:noFill/>
          <a:ln>
            <a:solidFill>
              <a:srgbClr val="0000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00C8"/>
                </a:solidFill>
                <a:latin typeface="Arial" pitchFamily="34" charset="0"/>
                <a:cs typeface="Arial" pitchFamily="34" charset="0"/>
              </a:rPr>
              <a:t>AA</a:t>
            </a:r>
            <a:endParaRPr lang="ru-RU" b="1" dirty="0">
              <a:solidFill>
                <a:srgbClr val="0000C8"/>
              </a:solidFill>
              <a:latin typeface="Arial" pitchFamily="34" charset="0"/>
              <a:cs typeface="Arial" pitchFamily="34" charset="0"/>
            </a:endParaRPr>
          </a:p>
        </p:txBody>
      </p:sp>
      <p:sp>
        <p:nvSpPr>
          <p:cNvPr id="16" name="Овал 15"/>
          <p:cNvSpPr/>
          <p:nvPr/>
        </p:nvSpPr>
        <p:spPr>
          <a:xfrm>
            <a:off x="7467600" y="1143000"/>
            <a:ext cx="9906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C00000"/>
                </a:solidFill>
                <a:latin typeface="Arial" pitchFamily="34" charset="0"/>
                <a:cs typeface="Arial" pitchFamily="34" charset="0"/>
              </a:rPr>
              <a:t>AG</a:t>
            </a:r>
            <a:endParaRPr lang="ru-RU" b="1" dirty="0">
              <a:solidFill>
                <a:srgbClr val="C00000"/>
              </a:solidFill>
              <a:latin typeface="Arial" pitchFamily="34" charset="0"/>
              <a:cs typeface="Arial" pitchFamily="34" charset="0"/>
            </a:endParaRPr>
          </a:p>
        </p:txBody>
      </p:sp>
      <p:sp>
        <p:nvSpPr>
          <p:cNvPr id="17" name="Овал 16"/>
          <p:cNvSpPr/>
          <p:nvPr/>
        </p:nvSpPr>
        <p:spPr>
          <a:xfrm>
            <a:off x="7696200" y="2362200"/>
            <a:ext cx="990600" cy="762000"/>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8000"/>
                </a:solidFill>
                <a:latin typeface="Arial" pitchFamily="34" charset="0"/>
                <a:cs typeface="Arial" pitchFamily="34" charset="0"/>
              </a:rPr>
              <a:t>GG</a:t>
            </a:r>
            <a:endParaRPr lang="ru-RU" b="1" dirty="0">
              <a:solidFill>
                <a:srgbClr val="008000"/>
              </a:solidFill>
              <a:latin typeface="Arial" pitchFamily="34" charset="0"/>
              <a:cs typeface="Arial" pitchFamily="34" charset="0"/>
            </a:endParaRPr>
          </a:p>
        </p:txBody>
      </p:sp>
      <p:graphicFrame>
        <p:nvGraphicFramePr>
          <p:cNvPr id="18" name="Таблица 17"/>
          <p:cNvGraphicFramePr>
            <a:graphicFrameLocks noGrp="1"/>
          </p:cNvGraphicFramePr>
          <p:nvPr/>
        </p:nvGraphicFramePr>
        <p:xfrm>
          <a:off x="4724400" y="3810000"/>
          <a:ext cx="4267200" cy="2743200"/>
        </p:xfrm>
        <a:graphic>
          <a:graphicData uri="http://schemas.openxmlformats.org/drawingml/2006/table">
            <a:tbl>
              <a:tblPr/>
              <a:tblGrid>
                <a:gridCol w="1114714"/>
                <a:gridCol w="1161648"/>
                <a:gridCol w="1161648"/>
                <a:gridCol w="829190"/>
              </a:tblGrid>
              <a:tr h="257175">
                <a:tc>
                  <a:txBody>
                    <a:bodyPr/>
                    <a:lstStyle/>
                    <a:p>
                      <a:pPr algn="l" fontAlgn="b"/>
                      <a:r>
                        <a:rPr lang="ru-RU" sz="1800" b="1" i="0" u="none" strike="noStrike" dirty="0">
                          <a:solidFill>
                            <a:srgbClr val="000000"/>
                          </a:solidFill>
                          <a:latin typeface="Arial"/>
                        </a:rPr>
                        <a:t>Образец</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latin typeface="Arial"/>
                        </a:rPr>
                        <a:t>Ct Green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latin typeface="Arial"/>
                        </a:rPr>
                        <a:t>Ct Yellow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err="1">
                          <a:solidFill>
                            <a:srgbClr val="000000"/>
                          </a:solidFill>
                          <a:latin typeface="Arial"/>
                        </a:rPr>
                        <a:t>dCt</a:t>
                      </a:r>
                      <a:endParaRPr lang="en-US"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7175">
                <a:tc>
                  <a:txBody>
                    <a:bodyPr/>
                    <a:lstStyle/>
                    <a:p>
                      <a:pPr algn="l" fontAlgn="b"/>
                      <a:r>
                        <a:rPr lang="en-US" sz="1800" b="1" i="0" u="none" strike="noStrike" dirty="0">
                          <a:solidFill>
                            <a:srgbClr val="000000"/>
                          </a:solidFill>
                          <a:latin typeface="Arial"/>
                        </a:rPr>
                        <a:t>D3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000000"/>
                          </a:solidFill>
                          <a:latin typeface="Arial"/>
                        </a:rPr>
                        <a:t>26,6</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r" fontAlgn="b"/>
                      <a:r>
                        <a:rPr lang="ru-RU" sz="1800" b="1" i="0" u="none" strike="noStrike" dirty="0">
                          <a:solidFill>
                            <a:srgbClr val="000000"/>
                          </a:solidFill>
                          <a:latin typeface="Arial"/>
                        </a:rPr>
                        <a:t>-</a:t>
                      </a:r>
                      <a:r>
                        <a:rPr lang="ru-RU" sz="1800" b="1" i="0" u="none" strike="noStrike" dirty="0" smtClean="0">
                          <a:solidFill>
                            <a:srgbClr val="000000"/>
                          </a:solidFill>
                          <a:latin typeface="Arial"/>
                        </a:rPr>
                        <a:t>18,</a:t>
                      </a:r>
                      <a:r>
                        <a:rPr lang="en-US" sz="1800" b="1" i="0" u="none" strike="noStrike" dirty="0" smtClean="0">
                          <a:solidFill>
                            <a:srgbClr val="000000"/>
                          </a:solidFill>
                          <a:latin typeface="Arial"/>
                        </a:rPr>
                        <a:t>4</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257175">
                <a:tc>
                  <a:txBody>
                    <a:bodyPr/>
                    <a:lstStyle/>
                    <a:p>
                      <a:pPr algn="l" fontAlgn="b"/>
                      <a:r>
                        <a:rPr lang="en-US" sz="1800" b="1" i="0" u="none" strike="noStrike">
                          <a:solidFill>
                            <a:srgbClr val="000000"/>
                          </a:solidFill>
                          <a:latin typeface="Arial"/>
                        </a:rPr>
                        <a:t>C51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000000"/>
                          </a:solidFill>
                          <a:latin typeface="Arial"/>
                        </a:rPr>
                        <a:t>26,3</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r" fontAlgn="b"/>
                      <a:r>
                        <a:rPr lang="ru-RU" sz="1800" b="1" i="0" u="none" strike="noStrike" dirty="0">
                          <a:solidFill>
                            <a:srgbClr val="000000"/>
                          </a:solidFill>
                          <a:latin typeface="Arial"/>
                        </a:rPr>
                        <a:t>-</a:t>
                      </a:r>
                      <a:r>
                        <a:rPr lang="ru-RU" sz="1800" b="1" i="0" u="none" strike="noStrike" dirty="0" smtClean="0">
                          <a:solidFill>
                            <a:srgbClr val="000000"/>
                          </a:solidFill>
                          <a:latin typeface="Arial"/>
                        </a:rPr>
                        <a:t>18,</a:t>
                      </a:r>
                      <a:r>
                        <a:rPr lang="en-US" sz="1800" b="1" i="0" u="none" strike="noStrike" dirty="0" smtClean="0">
                          <a:solidFill>
                            <a:srgbClr val="000000"/>
                          </a:solidFill>
                          <a:latin typeface="Arial"/>
                        </a:rPr>
                        <a:t>7</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257175">
                <a:tc>
                  <a:txBody>
                    <a:bodyPr/>
                    <a:lstStyle/>
                    <a:p>
                      <a:pPr algn="l" fontAlgn="b"/>
                      <a:r>
                        <a:rPr lang="en-US" sz="1800" b="1" i="0" u="none" strike="noStrike">
                          <a:solidFill>
                            <a:srgbClr val="000000"/>
                          </a:solidFill>
                          <a:latin typeface="Arial"/>
                        </a:rPr>
                        <a:t>D12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000000"/>
                          </a:solidFill>
                          <a:latin typeface="Arial"/>
                        </a:rPr>
                        <a:t>26,9</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r" fontAlgn="b"/>
                      <a:r>
                        <a:rPr lang="ru-RU" sz="1800" b="1" i="0" u="none" strike="noStrike" dirty="0">
                          <a:solidFill>
                            <a:srgbClr val="000000"/>
                          </a:solidFill>
                          <a:latin typeface="Arial"/>
                        </a:rPr>
                        <a:t>-</a:t>
                      </a:r>
                      <a:r>
                        <a:rPr lang="ru-RU" sz="1800" b="1" i="0" u="none" strike="noStrike" dirty="0" smtClean="0">
                          <a:solidFill>
                            <a:srgbClr val="000000"/>
                          </a:solidFill>
                          <a:latin typeface="Arial"/>
                        </a:rPr>
                        <a:t>18,</a:t>
                      </a:r>
                      <a:r>
                        <a:rPr lang="en-US" sz="1800" b="1" i="0" u="none" strike="noStrike" dirty="0" smtClean="0">
                          <a:solidFill>
                            <a:srgbClr val="000000"/>
                          </a:solidFill>
                          <a:latin typeface="Arial"/>
                        </a:rPr>
                        <a:t>1</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257175">
                <a:tc>
                  <a:txBody>
                    <a:bodyPr/>
                    <a:lstStyle/>
                    <a:p>
                      <a:pPr algn="l" fontAlgn="b"/>
                      <a:r>
                        <a:rPr lang="en-US" sz="1800" b="1" i="0" u="none" strike="noStrike" dirty="0">
                          <a:solidFill>
                            <a:srgbClr val="000000"/>
                          </a:solidFill>
                          <a:latin typeface="Arial"/>
                        </a:rPr>
                        <a:t>D5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28,0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a:t>
                      </a:r>
                      <a:r>
                        <a:rPr lang="en-US" sz="1800" b="1" i="0" u="none" strike="noStrike" dirty="0" smtClean="0">
                          <a:solidFill>
                            <a:srgbClr val="000000"/>
                          </a:solidFill>
                          <a:latin typeface="Arial"/>
                        </a:rPr>
                        <a:t>8</a:t>
                      </a:r>
                      <a:r>
                        <a:rPr lang="ru-RU" sz="1800" b="1" i="0" u="none" strike="noStrike" dirty="0" smtClean="0">
                          <a:solidFill>
                            <a:srgbClr val="000000"/>
                          </a:solidFill>
                          <a:latin typeface="Arial"/>
                        </a:rPr>
                        <a:t>,</a:t>
                      </a:r>
                      <a:r>
                        <a:rPr lang="en-US" sz="1800" b="1" i="0" u="none" strike="noStrike" dirty="0" smtClean="0">
                          <a:solidFill>
                            <a:srgbClr val="000000"/>
                          </a:solidFill>
                          <a:latin typeface="Arial"/>
                        </a:rPr>
                        <a:t>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r" fontAlgn="b"/>
                      <a:r>
                        <a:rPr lang="ru-RU" sz="1800" b="1" i="0" u="none" strike="noStrike" dirty="0" smtClean="0">
                          <a:solidFill>
                            <a:srgbClr val="000000"/>
                          </a:solidFill>
                          <a:latin typeface="Arial"/>
                        </a:rPr>
                        <a:t>0,0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r>
              <a:tr h="257175">
                <a:tc>
                  <a:txBody>
                    <a:bodyPr/>
                    <a:lstStyle/>
                    <a:p>
                      <a:pPr algn="l" fontAlgn="b"/>
                      <a:r>
                        <a:rPr lang="en-US" sz="1800" b="1" i="0" u="none" strike="noStrike" dirty="0">
                          <a:solidFill>
                            <a:srgbClr val="000000"/>
                          </a:solidFill>
                          <a:latin typeface="Arial"/>
                        </a:rPr>
                        <a:t>D8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28,2</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28,1</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r" fontAlgn="b"/>
                      <a:r>
                        <a:rPr lang="ru-RU" sz="1800" b="1" i="0" u="none" strike="noStrike" dirty="0" smtClean="0">
                          <a:solidFill>
                            <a:srgbClr val="000000"/>
                          </a:solidFill>
                          <a:latin typeface="Arial"/>
                        </a:rPr>
                        <a:t>0,1</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r>
              <a:tr h="257175">
                <a:tc>
                  <a:txBody>
                    <a:bodyPr/>
                    <a:lstStyle/>
                    <a:p>
                      <a:pPr algn="l" fontAlgn="b"/>
                      <a:r>
                        <a:rPr lang="en-US" sz="1800" b="1" i="0" u="none" strike="noStrike">
                          <a:solidFill>
                            <a:srgbClr val="000000"/>
                          </a:solidFill>
                          <a:latin typeface="Arial"/>
                        </a:rPr>
                        <a:t>D29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28,</a:t>
                      </a:r>
                      <a:r>
                        <a:rPr lang="en-US" sz="1800" b="1" i="0" u="none" strike="noStrike" dirty="0" smtClean="0">
                          <a:solidFill>
                            <a:srgbClr val="000000"/>
                          </a:solidFill>
                          <a:latin typeface="Arial"/>
                        </a:rPr>
                        <a:t>2</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ctr" fontAlgn="b"/>
                      <a:r>
                        <a:rPr lang="ru-RU" sz="1800" b="1" i="0" u="none" strike="noStrike" dirty="0" smtClean="0">
                          <a:solidFill>
                            <a:srgbClr val="000000"/>
                          </a:solidFill>
                          <a:latin typeface="Arial"/>
                        </a:rPr>
                        <a:t>28,</a:t>
                      </a:r>
                      <a:r>
                        <a:rPr lang="en-US" sz="1800" b="1" i="0" u="none" strike="noStrike" dirty="0" smtClean="0">
                          <a:solidFill>
                            <a:srgbClr val="000000"/>
                          </a:solidFill>
                          <a:latin typeface="Arial"/>
                        </a:rPr>
                        <a:t>3</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c>
                  <a:txBody>
                    <a:bodyPr/>
                    <a:lstStyle/>
                    <a:p>
                      <a:pPr algn="r" fontAlgn="b"/>
                      <a:r>
                        <a:rPr lang="ru-RU" sz="1800" b="1" i="0" u="none" strike="noStrike" dirty="0">
                          <a:solidFill>
                            <a:srgbClr val="000000"/>
                          </a:solidFill>
                          <a:latin typeface="Arial"/>
                        </a:rPr>
                        <a:t>-</a:t>
                      </a:r>
                      <a:r>
                        <a:rPr lang="ru-RU" sz="1800" b="1" i="0" u="none" strike="noStrike" dirty="0" smtClean="0">
                          <a:solidFill>
                            <a:srgbClr val="000000"/>
                          </a:solidFill>
                          <a:latin typeface="Arial"/>
                        </a:rPr>
                        <a:t>0,1</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7C80"/>
                    </a:solidFill>
                  </a:tcPr>
                </a:tc>
              </a:tr>
              <a:tr h="257175">
                <a:tc>
                  <a:txBody>
                    <a:bodyPr/>
                    <a:lstStyle/>
                    <a:p>
                      <a:pPr algn="l" fontAlgn="b"/>
                      <a:r>
                        <a:rPr lang="en-US" sz="1800" b="1" i="0" u="none" strike="noStrike" dirty="0">
                          <a:solidFill>
                            <a:srgbClr val="000000"/>
                          </a:solidFill>
                          <a:latin typeface="Arial"/>
                        </a:rPr>
                        <a:t>D26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000000"/>
                          </a:solidFill>
                          <a:latin typeface="Arial"/>
                        </a:rPr>
                        <a:t>2</a:t>
                      </a:r>
                      <a:r>
                        <a:rPr lang="en-US" sz="1800" b="1" i="0" u="none" strike="noStrike" dirty="0" smtClean="0">
                          <a:solidFill>
                            <a:srgbClr val="000000"/>
                          </a:solidFill>
                          <a:latin typeface="Arial"/>
                        </a:rPr>
                        <a:t>7</a:t>
                      </a:r>
                      <a:r>
                        <a:rPr lang="ru-RU" sz="1800" b="1" i="0" u="none" strike="noStrike" dirty="0" smtClean="0">
                          <a:solidFill>
                            <a:srgbClr val="000000"/>
                          </a:solidFill>
                          <a:latin typeface="Arial"/>
                        </a:rPr>
                        <a:t>,</a:t>
                      </a:r>
                      <a:r>
                        <a:rPr lang="en-US" sz="1800" b="1" i="0" u="none" strike="noStrike" dirty="0" smtClean="0">
                          <a:solidFill>
                            <a:srgbClr val="000000"/>
                          </a:solidFill>
                          <a:latin typeface="Arial"/>
                        </a:rPr>
                        <a:t>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r" fontAlgn="b"/>
                      <a:r>
                        <a:rPr lang="ru-RU" sz="1800" b="1" i="0" u="none" strike="noStrike" dirty="0" smtClean="0">
                          <a:solidFill>
                            <a:srgbClr val="000000"/>
                          </a:solidFill>
                          <a:latin typeface="Arial"/>
                        </a:rPr>
                        <a:t>18,0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r>
              <a:tr h="257175">
                <a:tc>
                  <a:txBody>
                    <a:bodyPr/>
                    <a:lstStyle/>
                    <a:p>
                      <a:pPr algn="l" fontAlgn="b"/>
                      <a:r>
                        <a:rPr lang="en-US" sz="1800" b="1" i="0" u="none" strike="noStrike">
                          <a:solidFill>
                            <a:srgbClr val="000000"/>
                          </a:solidFill>
                          <a:latin typeface="Arial"/>
                        </a:rPr>
                        <a:t>D34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000000"/>
                          </a:solidFill>
                          <a:latin typeface="Arial"/>
                        </a:rPr>
                        <a:t>2</a:t>
                      </a:r>
                      <a:r>
                        <a:rPr lang="en-US" sz="1800" b="1" i="0" u="none" strike="noStrike" dirty="0" smtClean="0">
                          <a:solidFill>
                            <a:srgbClr val="000000"/>
                          </a:solidFill>
                          <a:latin typeface="Arial"/>
                        </a:rPr>
                        <a:t>7</a:t>
                      </a:r>
                      <a:r>
                        <a:rPr lang="ru-RU" sz="1800" b="1" i="0" u="none" strike="noStrike" dirty="0" smtClean="0">
                          <a:solidFill>
                            <a:srgbClr val="000000"/>
                          </a:solidFill>
                          <a:latin typeface="Arial"/>
                        </a:rPr>
                        <a:t>,</a:t>
                      </a:r>
                      <a:r>
                        <a:rPr lang="en-US" sz="1800" b="1" i="0" u="none" strike="noStrike" dirty="0" smtClean="0">
                          <a:solidFill>
                            <a:srgbClr val="000000"/>
                          </a:solidFill>
                          <a:latin typeface="Arial"/>
                        </a:rPr>
                        <a:t>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r" fontAlgn="b"/>
                      <a:r>
                        <a:rPr lang="ru-RU" sz="1800" b="1" i="0" u="none" strike="noStrike" dirty="0" smtClean="0">
                          <a:solidFill>
                            <a:srgbClr val="000000"/>
                          </a:solidFill>
                          <a:latin typeface="Arial"/>
                        </a:rPr>
                        <a:t>18,0</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r>
              <a:tr h="257175">
                <a:tc>
                  <a:txBody>
                    <a:bodyPr/>
                    <a:lstStyle/>
                    <a:p>
                      <a:pPr algn="l" fontAlgn="b"/>
                      <a:r>
                        <a:rPr lang="en-US" sz="1800" b="1" i="0" u="none" strike="noStrike">
                          <a:solidFill>
                            <a:srgbClr val="000000"/>
                          </a:solidFill>
                          <a:latin typeface="Arial"/>
                        </a:rPr>
                        <a:t>D49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FFFFFF"/>
                          </a:solidFill>
                          <a:latin typeface="Arial"/>
                        </a:rPr>
                        <a:t>45</a:t>
                      </a:r>
                      <a:endParaRPr lang="ru-RU" sz="1800" b="1" i="0" u="none" strike="noStrike" dirty="0">
                        <a:solidFill>
                          <a:srgbClr val="FFFFFF"/>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ctr" fontAlgn="b"/>
                      <a:r>
                        <a:rPr lang="ru-RU" sz="1800" b="1" i="0" u="none" strike="noStrike" dirty="0" smtClean="0">
                          <a:solidFill>
                            <a:srgbClr val="000000"/>
                          </a:solidFill>
                          <a:latin typeface="Arial"/>
                        </a:rPr>
                        <a:t>27,5</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c>
                  <a:txBody>
                    <a:bodyPr/>
                    <a:lstStyle/>
                    <a:p>
                      <a:pPr algn="r" fontAlgn="b"/>
                      <a:r>
                        <a:rPr lang="ru-RU" sz="1800" b="1" i="0" u="none" strike="noStrike" dirty="0" smtClean="0">
                          <a:solidFill>
                            <a:srgbClr val="000000"/>
                          </a:solidFill>
                          <a:latin typeface="Arial"/>
                        </a:rPr>
                        <a:t>17,5</a:t>
                      </a:r>
                      <a:endParaRPr lang="ru-RU" sz="1800" b="1" i="0" u="none" strike="noStrike" dirty="0">
                        <a:solidFill>
                          <a:srgbClr val="000000"/>
                        </a:solidFill>
                        <a:latin typeface="Arial"/>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DC96"/>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cstate="print"/>
          <a:srcRect/>
          <a:stretch>
            <a:fillRect/>
          </a:stretch>
        </p:blipFill>
        <p:spPr bwMode="auto">
          <a:xfrm>
            <a:off x="0" y="647699"/>
            <a:ext cx="3962400" cy="2845837"/>
          </a:xfrm>
          <a:prstGeom prst="rect">
            <a:avLst/>
          </a:prstGeom>
          <a:noFill/>
          <a:ln w="9525">
            <a:noFill/>
            <a:miter lim="800000"/>
            <a:headEnd/>
            <a:tailEnd/>
          </a:ln>
          <a:effectLst/>
        </p:spPr>
      </p:pic>
      <p:sp>
        <p:nvSpPr>
          <p:cNvPr id="5" name="Прямоугольник 4"/>
          <p:cNvSpPr/>
          <p:nvPr/>
        </p:nvSpPr>
        <p:spPr>
          <a:xfrm>
            <a:off x="0" y="0"/>
            <a:ext cx="9144000" cy="461665"/>
          </a:xfrm>
          <a:prstGeom prst="rect">
            <a:avLst/>
          </a:prstGeom>
        </p:spPr>
        <p:txBody>
          <a:bodyPr vert="horz" lIns="91440" tIns="45720" rIns="91440" bIns="45720" rtlCol="0" anchor="ctr">
            <a:noAutofit/>
          </a:bodyPr>
          <a:lstStyle/>
          <a:p>
            <a:pPr algn="ctr"/>
            <a:r>
              <a:rPr lang="ru-RU" sz="2400" b="1" dirty="0">
                <a:solidFill>
                  <a:srgbClr val="0000FF"/>
                </a:solidFill>
              </a:rPr>
              <a:t>Пример результатов анализа для </a:t>
            </a:r>
            <a:r>
              <a:rPr lang="en-US" sz="2400" b="1" dirty="0">
                <a:solidFill>
                  <a:srgbClr val="0000FF"/>
                </a:solidFill>
              </a:rPr>
              <a:t>SNP</a:t>
            </a:r>
            <a:r>
              <a:rPr lang="ru-RU" sz="2400" b="1" dirty="0">
                <a:solidFill>
                  <a:srgbClr val="0000FF"/>
                </a:solidFill>
              </a:rPr>
              <a:t> </a:t>
            </a:r>
            <a:r>
              <a:rPr lang="en-US" sz="2400" b="1" dirty="0">
                <a:solidFill>
                  <a:srgbClr val="0000FF"/>
                </a:solidFill>
              </a:rPr>
              <a:t>rs3828942</a:t>
            </a:r>
            <a:endParaRPr lang="ru-RU" sz="2400" b="1" dirty="0">
              <a:solidFill>
                <a:srgbClr val="0000FF"/>
              </a:solidFill>
            </a:endParaRPr>
          </a:p>
        </p:txBody>
      </p:sp>
      <p:sp>
        <p:nvSpPr>
          <p:cNvPr id="7" name="TextBox 6"/>
          <p:cNvSpPr txBox="1"/>
          <p:nvPr/>
        </p:nvSpPr>
        <p:spPr>
          <a:xfrm>
            <a:off x="1043608" y="980728"/>
            <a:ext cx="864096" cy="369332"/>
          </a:xfrm>
          <a:prstGeom prst="rect">
            <a:avLst/>
          </a:prstGeom>
          <a:solidFill>
            <a:srgbClr val="92D050"/>
          </a:solidFill>
        </p:spPr>
        <p:txBody>
          <a:bodyPr wrap="square" rtlCol="0">
            <a:spAutoFit/>
          </a:bodyPr>
          <a:lstStyle/>
          <a:p>
            <a:r>
              <a:rPr lang="en-US" dirty="0" smtClean="0"/>
              <a:t>green</a:t>
            </a:r>
            <a:endParaRPr lang="ru-RU" dirty="0"/>
          </a:p>
        </p:txBody>
      </p:sp>
      <p:sp>
        <p:nvSpPr>
          <p:cNvPr id="11" name="TextBox 10"/>
          <p:cNvSpPr txBox="1"/>
          <p:nvPr/>
        </p:nvSpPr>
        <p:spPr>
          <a:xfrm>
            <a:off x="2971800" y="762000"/>
            <a:ext cx="607859" cy="2031325"/>
          </a:xfrm>
          <a:prstGeom prst="rect">
            <a:avLst/>
          </a:prstGeom>
          <a:noFill/>
        </p:spPr>
        <p:txBody>
          <a:bodyPr wrap="none" rtlCol="0">
            <a:spAutoFit/>
          </a:bodyPr>
          <a:lstStyle/>
          <a:p>
            <a:r>
              <a:rPr lang="en-US" b="1" dirty="0" smtClean="0">
                <a:solidFill>
                  <a:srgbClr val="0000C8"/>
                </a:solidFill>
                <a:latin typeface="Arial" pitchFamily="34" charset="0"/>
                <a:cs typeface="Arial" pitchFamily="34" charset="0"/>
              </a:rPr>
              <a:t>AA</a:t>
            </a: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r>
              <a:rPr lang="en-US" b="1" dirty="0" smtClean="0">
                <a:solidFill>
                  <a:srgbClr val="C00000"/>
                </a:solidFill>
                <a:latin typeface="Arial" pitchFamily="34" charset="0"/>
                <a:cs typeface="Arial" pitchFamily="34" charset="0"/>
              </a:rPr>
              <a:t>AG</a:t>
            </a:r>
          </a:p>
          <a:p>
            <a:endParaRPr lang="en-US" b="1" dirty="0" smtClean="0">
              <a:latin typeface="Arial" pitchFamily="34" charset="0"/>
              <a:cs typeface="Arial" pitchFamily="34" charset="0"/>
            </a:endParaRPr>
          </a:p>
          <a:p>
            <a:endParaRPr lang="en-US" b="1" dirty="0" smtClean="0">
              <a:latin typeface="Arial" pitchFamily="34" charset="0"/>
              <a:cs typeface="Arial" pitchFamily="34" charset="0"/>
            </a:endParaRPr>
          </a:p>
          <a:p>
            <a:r>
              <a:rPr lang="en-US" b="1" dirty="0" smtClean="0">
                <a:latin typeface="Arial" pitchFamily="34" charset="0"/>
                <a:cs typeface="Arial" pitchFamily="34" charset="0"/>
              </a:rPr>
              <a:t> </a:t>
            </a:r>
            <a:r>
              <a:rPr lang="en-US" b="1" dirty="0" smtClean="0">
                <a:solidFill>
                  <a:srgbClr val="008000"/>
                </a:solidFill>
                <a:latin typeface="Arial" pitchFamily="34" charset="0"/>
                <a:cs typeface="Arial" pitchFamily="34" charset="0"/>
              </a:rPr>
              <a:t>GG</a:t>
            </a:r>
            <a:endParaRPr lang="ru-RU" b="1" dirty="0">
              <a:solidFill>
                <a:srgbClr val="008000"/>
              </a:solidFill>
              <a:latin typeface="Arial" pitchFamily="34" charset="0"/>
              <a:cs typeface="Arial" pitchFamily="34" charset="0"/>
            </a:endParaRPr>
          </a:p>
        </p:txBody>
      </p:sp>
      <p:pic>
        <p:nvPicPr>
          <p:cNvPr id="178182" name="Picture 6"/>
          <p:cNvPicPr>
            <a:picLocks noChangeAspect="1" noChangeArrowheads="1"/>
          </p:cNvPicPr>
          <p:nvPr/>
        </p:nvPicPr>
        <p:blipFill>
          <a:blip r:embed="rId3" cstate="print">
            <a:lum bright="-10000"/>
          </a:blip>
          <a:srcRect b="9086"/>
          <a:stretch>
            <a:fillRect/>
          </a:stretch>
        </p:blipFill>
        <p:spPr bwMode="auto">
          <a:xfrm>
            <a:off x="4114800" y="533400"/>
            <a:ext cx="5040000" cy="2209800"/>
          </a:xfrm>
          <a:prstGeom prst="rect">
            <a:avLst/>
          </a:prstGeom>
          <a:noFill/>
          <a:ln w="9525">
            <a:noFill/>
            <a:miter lim="800000"/>
            <a:headEnd/>
            <a:tailEnd/>
          </a:ln>
          <a:effectLst/>
        </p:spPr>
      </p:pic>
      <p:pic>
        <p:nvPicPr>
          <p:cNvPr id="178183" name="Picture 7"/>
          <p:cNvPicPr>
            <a:picLocks noChangeAspect="1" noChangeArrowheads="1"/>
          </p:cNvPicPr>
          <p:nvPr/>
        </p:nvPicPr>
        <p:blipFill>
          <a:blip r:embed="rId4" cstate="print">
            <a:lum bright="-10000"/>
          </a:blip>
          <a:srcRect b="9405"/>
          <a:stretch>
            <a:fillRect/>
          </a:stretch>
        </p:blipFill>
        <p:spPr bwMode="auto">
          <a:xfrm>
            <a:off x="4104000" y="2903362"/>
            <a:ext cx="5040000" cy="2202038"/>
          </a:xfrm>
          <a:prstGeom prst="rect">
            <a:avLst/>
          </a:prstGeom>
          <a:noFill/>
          <a:ln w="9525">
            <a:noFill/>
            <a:miter lim="800000"/>
            <a:headEnd/>
            <a:tailEnd/>
          </a:ln>
          <a:effectLst/>
        </p:spPr>
      </p:pic>
      <p:pic>
        <p:nvPicPr>
          <p:cNvPr id="178184" name="Picture 8"/>
          <p:cNvPicPr>
            <a:picLocks noChangeAspect="1" noChangeArrowheads="1"/>
          </p:cNvPicPr>
          <p:nvPr/>
        </p:nvPicPr>
        <p:blipFill>
          <a:blip r:embed="rId5" cstate="print">
            <a:lum bright="-10000"/>
          </a:blip>
          <a:srcRect b="8824"/>
          <a:stretch>
            <a:fillRect/>
          </a:stretch>
        </p:blipFill>
        <p:spPr bwMode="auto">
          <a:xfrm>
            <a:off x="-10800" y="4343400"/>
            <a:ext cx="5040000" cy="2216170"/>
          </a:xfrm>
          <a:prstGeom prst="rect">
            <a:avLst/>
          </a:prstGeom>
          <a:noFill/>
          <a:ln w="9525">
            <a:noFill/>
            <a:miter lim="800000"/>
            <a:headEnd/>
            <a:tailEnd/>
          </a:ln>
          <a:effectLst/>
        </p:spPr>
      </p:pic>
      <p:sp>
        <p:nvSpPr>
          <p:cNvPr id="21" name="TextBox 20"/>
          <p:cNvSpPr txBox="1"/>
          <p:nvPr/>
        </p:nvSpPr>
        <p:spPr>
          <a:xfrm>
            <a:off x="6858000" y="838200"/>
            <a:ext cx="1656184" cy="369332"/>
          </a:xfrm>
          <a:prstGeom prst="rect">
            <a:avLst/>
          </a:prstGeom>
          <a:noFill/>
        </p:spPr>
        <p:txBody>
          <a:bodyPr wrap="square" rtlCol="0">
            <a:spAutoFit/>
          </a:bodyPr>
          <a:lstStyle/>
          <a:p>
            <a:r>
              <a:rPr lang="ru-RU" b="1" dirty="0" smtClean="0">
                <a:solidFill>
                  <a:srgbClr val="0000C8"/>
                </a:solidFill>
                <a:latin typeface="Arial" pitchFamily="34" charset="0"/>
                <a:cs typeface="Arial" pitchFamily="34" charset="0"/>
              </a:rPr>
              <a:t>генотип АА</a:t>
            </a:r>
            <a:endParaRPr lang="ru-RU" b="1" dirty="0">
              <a:solidFill>
                <a:srgbClr val="0000C8"/>
              </a:solidFill>
              <a:latin typeface="Arial" pitchFamily="34" charset="0"/>
              <a:cs typeface="Arial" pitchFamily="34" charset="0"/>
            </a:endParaRPr>
          </a:p>
        </p:txBody>
      </p:sp>
      <p:cxnSp>
        <p:nvCxnSpPr>
          <p:cNvPr id="23" name="Прямая со стрелкой 22"/>
          <p:cNvCxnSpPr/>
          <p:nvPr/>
        </p:nvCxnSpPr>
        <p:spPr>
          <a:xfrm>
            <a:off x="3886200" y="914400"/>
            <a:ext cx="1600200" cy="533400"/>
          </a:xfrm>
          <a:prstGeom prst="straightConnector1">
            <a:avLst/>
          </a:prstGeom>
          <a:ln w="28575">
            <a:solidFill>
              <a:srgbClr val="0000C8"/>
            </a:solidFill>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3771900" y="1828800"/>
            <a:ext cx="952500" cy="17526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76256" y="3200400"/>
            <a:ext cx="1656184" cy="369332"/>
          </a:xfrm>
          <a:prstGeom prst="rect">
            <a:avLst/>
          </a:prstGeom>
          <a:noFill/>
        </p:spPr>
        <p:txBody>
          <a:bodyPr wrap="square" rtlCol="0">
            <a:spAutoFit/>
          </a:bodyPr>
          <a:lstStyle/>
          <a:p>
            <a:r>
              <a:rPr lang="ru-RU" b="1" dirty="0" smtClean="0">
                <a:solidFill>
                  <a:srgbClr val="C00000"/>
                </a:solidFill>
                <a:latin typeface="Arial" pitchFamily="34" charset="0"/>
                <a:cs typeface="Arial" pitchFamily="34" charset="0"/>
              </a:rPr>
              <a:t>генотип</a:t>
            </a:r>
            <a:r>
              <a:rPr lang="en-US" b="1" dirty="0" smtClean="0">
                <a:solidFill>
                  <a:srgbClr val="C00000"/>
                </a:solidFill>
                <a:latin typeface="Arial" pitchFamily="34" charset="0"/>
                <a:cs typeface="Arial" pitchFamily="34" charset="0"/>
              </a:rPr>
              <a:t> </a:t>
            </a:r>
            <a:r>
              <a:rPr lang="ru-RU" b="1" dirty="0" smtClean="0">
                <a:solidFill>
                  <a:srgbClr val="C00000"/>
                </a:solidFill>
                <a:latin typeface="Arial" pitchFamily="34" charset="0"/>
                <a:cs typeface="Arial" pitchFamily="34" charset="0"/>
              </a:rPr>
              <a:t>А</a:t>
            </a:r>
            <a:r>
              <a:rPr lang="en-US" b="1" dirty="0" smtClean="0">
                <a:solidFill>
                  <a:srgbClr val="C00000"/>
                </a:solidFill>
                <a:latin typeface="Arial" pitchFamily="34" charset="0"/>
                <a:cs typeface="Arial" pitchFamily="34" charset="0"/>
              </a:rPr>
              <a:t>G</a:t>
            </a:r>
            <a:endParaRPr lang="ru-RU" b="1" dirty="0">
              <a:solidFill>
                <a:srgbClr val="C00000"/>
              </a:solidFill>
              <a:latin typeface="Arial" pitchFamily="34" charset="0"/>
              <a:cs typeface="Arial" pitchFamily="34" charset="0"/>
            </a:endParaRPr>
          </a:p>
        </p:txBody>
      </p:sp>
      <p:sp>
        <p:nvSpPr>
          <p:cNvPr id="28" name="TextBox 27"/>
          <p:cNvSpPr txBox="1"/>
          <p:nvPr/>
        </p:nvSpPr>
        <p:spPr>
          <a:xfrm>
            <a:off x="2590800" y="4648200"/>
            <a:ext cx="1656184" cy="369332"/>
          </a:xfrm>
          <a:prstGeom prst="rect">
            <a:avLst/>
          </a:prstGeom>
          <a:noFill/>
        </p:spPr>
        <p:txBody>
          <a:bodyPr wrap="square" rtlCol="0">
            <a:spAutoFit/>
          </a:bodyPr>
          <a:lstStyle/>
          <a:p>
            <a:r>
              <a:rPr lang="ru-RU" b="1" dirty="0" smtClean="0">
                <a:solidFill>
                  <a:srgbClr val="008000"/>
                </a:solidFill>
                <a:latin typeface="Arial" pitchFamily="34" charset="0"/>
                <a:cs typeface="Arial" pitchFamily="34" charset="0"/>
              </a:rPr>
              <a:t>генотип</a:t>
            </a:r>
            <a:r>
              <a:rPr lang="en-US" b="1" dirty="0" smtClean="0">
                <a:solidFill>
                  <a:srgbClr val="008000"/>
                </a:solidFill>
                <a:latin typeface="Arial" pitchFamily="34" charset="0"/>
                <a:cs typeface="Arial" pitchFamily="34" charset="0"/>
              </a:rPr>
              <a:t> GG</a:t>
            </a:r>
            <a:endParaRPr lang="ru-RU" b="1" dirty="0">
              <a:solidFill>
                <a:srgbClr val="008000"/>
              </a:solidFill>
              <a:latin typeface="Arial" pitchFamily="34" charset="0"/>
              <a:cs typeface="Arial" pitchFamily="34" charset="0"/>
            </a:endParaRPr>
          </a:p>
        </p:txBody>
      </p:sp>
      <p:cxnSp>
        <p:nvCxnSpPr>
          <p:cNvPr id="29" name="Прямая со стрелкой 28"/>
          <p:cNvCxnSpPr/>
          <p:nvPr/>
        </p:nvCxnSpPr>
        <p:spPr>
          <a:xfrm>
            <a:off x="2971800" y="2971800"/>
            <a:ext cx="381000" cy="1752600"/>
          </a:xfrm>
          <a:prstGeom prst="straightConnector1">
            <a:avLst/>
          </a:prstGeom>
          <a:ln w="28575">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52400" y="3733800"/>
            <a:ext cx="2971800" cy="369332"/>
          </a:xfrm>
          <a:prstGeom prst="rect">
            <a:avLst/>
          </a:prstGeom>
          <a:noFill/>
        </p:spPr>
        <p:txBody>
          <a:bodyPr wrap="square" rtlCol="0">
            <a:spAutoFit/>
          </a:bodyPr>
          <a:lstStyle/>
          <a:p>
            <a:pPr algn="ctr"/>
            <a:r>
              <a:rPr lang="ru-RU" b="1" dirty="0" smtClean="0">
                <a:latin typeface="Arial" pitchFamily="34" charset="0"/>
                <a:cs typeface="Arial" pitchFamily="34" charset="0"/>
              </a:rPr>
              <a:t>Анализ обратный!</a:t>
            </a:r>
            <a:endParaRPr lang="ru-RU"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17"/>
          <p:cNvSpPr>
            <a:spLocks noChangeArrowheads="1"/>
          </p:cNvSpPr>
          <p:nvPr/>
        </p:nvSpPr>
        <p:spPr bwMode="auto">
          <a:xfrm>
            <a:off x="3462338" y="4352925"/>
            <a:ext cx="2879725" cy="431800"/>
          </a:xfrm>
          <a:prstGeom prst="parallelogram">
            <a:avLst>
              <a:gd name="adj" fmla="val 115444"/>
            </a:avLst>
          </a:prstGeom>
          <a:solidFill>
            <a:schemeClr val="tx1"/>
          </a:solidFill>
          <a:ln w="9525">
            <a:solidFill>
              <a:schemeClr val="tx1"/>
            </a:solidFill>
            <a:miter lim="800000"/>
            <a:headEnd/>
            <a:tailEnd/>
          </a:ln>
        </p:spPr>
        <p:txBody>
          <a:bodyPr wrap="none" anchor="ctr"/>
          <a:lstStyle/>
          <a:p>
            <a:endParaRPr lang="ru-RU">
              <a:latin typeface="Calibri" pitchFamily="34" charset="0"/>
            </a:endParaRPr>
          </a:p>
        </p:txBody>
      </p:sp>
      <p:sp>
        <p:nvSpPr>
          <p:cNvPr id="49155" name="Line 2"/>
          <p:cNvSpPr>
            <a:spLocks noChangeShapeType="1"/>
          </p:cNvSpPr>
          <p:nvPr/>
        </p:nvSpPr>
        <p:spPr bwMode="auto">
          <a:xfrm>
            <a:off x="3611563" y="1552575"/>
            <a:ext cx="1192212" cy="0"/>
          </a:xfrm>
          <a:prstGeom prst="line">
            <a:avLst/>
          </a:prstGeom>
          <a:noFill/>
          <a:ln w="25400">
            <a:solidFill>
              <a:schemeClr val="tx1"/>
            </a:solidFill>
            <a:round/>
            <a:headEnd type="triangle" w="med" len="med"/>
            <a:tailEnd type="triangle" w="med" len="med"/>
          </a:ln>
        </p:spPr>
        <p:txBody>
          <a:bodyPr wrap="none" anchor="ctr"/>
          <a:lstStyle/>
          <a:p>
            <a:endParaRPr lang="ru-RU"/>
          </a:p>
        </p:txBody>
      </p:sp>
      <p:sp>
        <p:nvSpPr>
          <p:cNvPr id="49156" name="Text Box 3"/>
          <p:cNvSpPr txBox="1">
            <a:spLocks noChangeArrowheads="1"/>
          </p:cNvSpPr>
          <p:nvPr/>
        </p:nvSpPr>
        <p:spPr bwMode="auto">
          <a:xfrm>
            <a:off x="182563" y="2057400"/>
            <a:ext cx="3367087" cy="369888"/>
          </a:xfrm>
          <a:prstGeom prst="rect">
            <a:avLst/>
          </a:prstGeom>
          <a:noFill/>
          <a:ln w="25400">
            <a:noFill/>
            <a:miter lim="800000"/>
            <a:headEnd type="none" w="sm" len="sm"/>
            <a:tailEnd type="none" w="sm" len="sm"/>
          </a:ln>
        </p:spPr>
        <p:txBody>
          <a:bodyPr wrap="none">
            <a:spAutoFit/>
          </a:bodyPr>
          <a:lstStyle/>
          <a:p>
            <a:pPr eaLnBrk="0" hangingPunct="0"/>
            <a:r>
              <a:rPr lang="ru-RU" b="1">
                <a:solidFill>
                  <a:srgbClr val="18336F"/>
                </a:solidFill>
                <a:latin typeface="Verdana" pitchFamily="34" charset="0"/>
              </a:rPr>
              <a:t>Картридж с реагентами</a:t>
            </a:r>
            <a:endParaRPr lang="en-US" b="1">
              <a:solidFill>
                <a:srgbClr val="18336F"/>
              </a:solidFill>
              <a:latin typeface="Verdana" pitchFamily="34" charset="0"/>
            </a:endParaRPr>
          </a:p>
        </p:txBody>
      </p:sp>
      <p:sp>
        <p:nvSpPr>
          <p:cNvPr id="49157" name="Text Box 4"/>
          <p:cNvSpPr txBox="1">
            <a:spLocks noChangeArrowheads="1"/>
          </p:cNvSpPr>
          <p:nvPr/>
        </p:nvSpPr>
        <p:spPr bwMode="auto">
          <a:xfrm>
            <a:off x="609600" y="3367088"/>
            <a:ext cx="2730500" cy="369887"/>
          </a:xfrm>
          <a:prstGeom prst="rect">
            <a:avLst/>
          </a:prstGeom>
          <a:noFill/>
          <a:ln w="25400">
            <a:noFill/>
            <a:miter lim="800000"/>
            <a:headEnd type="none" w="sm" len="sm"/>
            <a:tailEnd type="none" w="sm" len="sm"/>
          </a:ln>
        </p:spPr>
        <p:txBody>
          <a:bodyPr wrap="none">
            <a:spAutoFit/>
          </a:bodyPr>
          <a:lstStyle/>
          <a:p>
            <a:pPr eaLnBrk="0" hangingPunct="0"/>
            <a:r>
              <a:rPr lang="en-US" b="1">
                <a:solidFill>
                  <a:srgbClr val="18336F"/>
                </a:solidFill>
                <a:latin typeface="Verdana" pitchFamily="34" charset="0"/>
              </a:rPr>
              <a:t>24</a:t>
            </a:r>
            <a:r>
              <a:rPr lang="ru-RU" b="1">
                <a:solidFill>
                  <a:srgbClr val="18336F"/>
                </a:solidFill>
                <a:latin typeface="Verdana" pitchFamily="34" charset="0"/>
              </a:rPr>
              <a:t> или 96 планшет</a:t>
            </a:r>
            <a:endParaRPr lang="en-US" b="1">
              <a:solidFill>
                <a:srgbClr val="18336F"/>
              </a:solidFill>
              <a:latin typeface="Verdana" pitchFamily="34" charset="0"/>
            </a:endParaRPr>
          </a:p>
        </p:txBody>
      </p:sp>
      <p:sp>
        <p:nvSpPr>
          <p:cNvPr id="49158" name="Text Box 5"/>
          <p:cNvSpPr txBox="1">
            <a:spLocks noChangeArrowheads="1"/>
          </p:cNvSpPr>
          <p:nvPr/>
        </p:nvSpPr>
        <p:spPr bwMode="auto">
          <a:xfrm>
            <a:off x="3114675" y="4953000"/>
            <a:ext cx="3209925" cy="369888"/>
          </a:xfrm>
          <a:prstGeom prst="rect">
            <a:avLst/>
          </a:prstGeom>
          <a:noFill/>
          <a:ln w="25400">
            <a:noFill/>
            <a:miter lim="800000"/>
            <a:headEnd type="none" w="sm" len="sm"/>
            <a:tailEnd type="none" w="sm" len="sm"/>
          </a:ln>
        </p:spPr>
        <p:txBody>
          <a:bodyPr wrap="none">
            <a:spAutoFit/>
          </a:bodyPr>
          <a:lstStyle/>
          <a:p>
            <a:pPr eaLnBrk="0" hangingPunct="0"/>
            <a:r>
              <a:rPr lang="en-US" b="1">
                <a:solidFill>
                  <a:srgbClr val="18336F"/>
                </a:solidFill>
                <a:latin typeface="Verdana" pitchFamily="34" charset="0"/>
              </a:rPr>
              <a:t>24 </a:t>
            </a:r>
            <a:r>
              <a:rPr lang="ru-RU" b="1">
                <a:solidFill>
                  <a:srgbClr val="18336F"/>
                </a:solidFill>
                <a:latin typeface="Verdana" pitchFamily="34" charset="0"/>
              </a:rPr>
              <a:t>или 96 </a:t>
            </a:r>
            <a:r>
              <a:rPr lang="en-US" b="1">
                <a:solidFill>
                  <a:srgbClr val="18336F"/>
                </a:solidFill>
                <a:latin typeface="Verdana" pitchFamily="34" charset="0"/>
              </a:rPr>
              <a:t>CCD</a:t>
            </a:r>
            <a:r>
              <a:rPr lang="ru-RU" b="1">
                <a:solidFill>
                  <a:srgbClr val="18336F"/>
                </a:solidFill>
                <a:latin typeface="Verdana" pitchFamily="34" charset="0"/>
              </a:rPr>
              <a:t> камеры</a:t>
            </a:r>
            <a:endParaRPr lang="en-US" b="1">
              <a:solidFill>
                <a:srgbClr val="18336F"/>
              </a:solidFill>
              <a:latin typeface="Verdana" pitchFamily="34" charset="0"/>
            </a:endParaRPr>
          </a:p>
        </p:txBody>
      </p:sp>
      <p:sp>
        <p:nvSpPr>
          <p:cNvPr id="49159" name="Text Box 7"/>
          <p:cNvSpPr txBox="1">
            <a:spLocks noChangeArrowheads="1"/>
          </p:cNvSpPr>
          <p:nvPr/>
        </p:nvSpPr>
        <p:spPr bwMode="auto">
          <a:xfrm>
            <a:off x="6578600" y="3200400"/>
            <a:ext cx="1547813" cy="369888"/>
          </a:xfrm>
          <a:prstGeom prst="rect">
            <a:avLst/>
          </a:prstGeom>
          <a:noFill/>
          <a:ln w="25400">
            <a:noFill/>
            <a:miter lim="800000"/>
            <a:headEnd type="none" w="sm" len="sm"/>
            <a:tailEnd type="none" w="sm" len="sm"/>
          </a:ln>
        </p:spPr>
        <p:txBody>
          <a:bodyPr wrap="none">
            <a:spAutoFit/>
          </a:bodyPr>
          <a:lstStyle/>
          <a:p>
            <a:pPr eaLnBrk="0" hangingPunct="0"/>
            <a:r>
              <a:rPr lang="ru-RU" b="1">
                <a:solidFill>
                  <a:srgbClr val="EE5B00"/>
                </a:solidFill>
                <a:latin typeface="Verdana" pitchFamily="34" charset="0"/>
              </a:rPr>
              <a:t>Термостат</a:t>
            </a:r>
            <a:endParaRPr lang="en-US" b="1">
              <a:solidFill>
                <a:srgbClr val="EE5B00"/>
              </a:solidFill>
              <a:latin typeface="Verdana" pitchFamily="34" charset="0"/>
            </a:endParaRPr>
          </a:p>
        </p:txBody>
      </p:sp>
      <p:sp>
        <p:nvSpPr>
          <p:cNvPr id="49160" name="Text Box 8"/>
          <p:cNvSpPr txBox="1">
            <a:spLocks noChangeArrowheads="1"/>
          </p:cNvSpPr>
          <p:nvPr/>
        </p:nvSpPr>
        <p:spPr bwMode="auto">
          <a:xfrm>
            <a:off x="6848475" y="4964113"/>
            <a:ext cx="1457325" cy="369887"/>
          </a:xfrm>
          <a:prstGeom prst="rect">
            <a:avLst/>
          </a:prstGeom>
          <a:noFill/>
          <a:ln w="25400">
            <a:noFill/>
            <a:miter lim="800000"/>
            <a:headEnd type="none" w="sm" len="sm"/>
            <a:tailEnd type="none" w="sm" len="sm"/>
          </a:ln>
        </p:spPr>
        <p:txBody>
          <a:bodyPr wrap="none">
            <a:spAutoFit/>
          </a:bodyPr>
          <a:lstStyle/>
          <a:p>
            <a:pPr eaLnBrk="0" hangingPunct="0"/>
            <a:r>
              <a:rPr lang="ru-RU" b="1">
                <a:solidFill>
                  <a:srgbClr val="EE5B00"/>
                </a:solidFill>
                <a:latin typeface="Verdana" pitchFamily="34" charset="0"/>
              </a:rPr>
              <a:t>Детекция</a:t>
            </a:r>
            <a:endParaRPr lang="en-US" b="1">
              <a:solidFill>
                <a:srgbClr val="EE5B00"/>
              </a:solidFill>
              <a:latin typeface="Verdana" pitchFamily="34" charset="0"/>
            </a:endParaRPr>
          </a:p>
        </p:txBody>
      </p:sp>
      <p:sp>
        <p:nvSpPr>
          <p:cNvPr id="49161" name="Text Box 9"/>
          <p:cNvSpPr txBox="1">
            <a:spLocks noChangeArrowheads="1"/>
          </p:cNvSpPr>
          <p:nvPr/>
        </p:nvSpPr>
        <p:spPr bwMode="auto">
          <a:xfrm>
            <a:off x="5715000" y="1295400"/>
            <a:ext cx="2070100" cy="369888"/>
          </a:xfrm>
          <a:prstGeom prst="rect">
            <a:avLst/>
          </a:prstGeom>
          <a:noFill/>
          <a:ln w="25400">
            <a:noFill/>
            <a:miter lim="800000"/>
            <a:headEnd type="none" w="sm" len="sm"/>
            <a:tailEnd type="none" w="sm" len="sm"/>
          </a:ln>
        </p:spPr>
        <p:txBody>
          <a:bodyPr wrap="none">
            <a:spAutoFit/>
          </a:bodyPr>
          <a:lstStyle/>
          <a:p>
            <a:pPr eaLnBrk="0" hangingPunct="0"/>
            <a:r>
              <a:rPr lang="ru-RU" b="1">
                <a:solidFill>
                  <a:srgbClr val="EE5B00"/>
                </a:solidFill>
                <a:latin typeface="Verdana" pitchFamily="34" charset="0"/>
              </a:rPr>
              <a:t>Перемещение</a:t>
            </a:r>
            <a:endParaRPr lang="en-US" b="1">
              <a:solidFill>
                <a:srgbClr val="EE5B00"/>
              </a:solidFill>
              <a:latin typeface="Verdana" pitchFamily="34" charset="0"/>
            </a:endParaRPr>
          </a:p>
        </p:txBody>
      </p:sp>
      <p:sp>
        <p:nvSpPr>
          <p:cNvPr id="49162" name="Rectangle 10" descr="Pergament"/>
          <p:cNvSpPr>
            <a:spLocks noChangeArrowheads="1"/>
          </p:cNvSpPr>
          <p:nvPr/>
        </p:nvSpPr>
        <p:spPr bwMode="auto">
          <a:xfrm>
            <a:off x="4702175" y="1579563"/>
            <a:ext cx="271463" cy="244475"/>
          </a:xfrm>
          <a:prstGeom prst="rect">
            <a:avLst/>
          </a:prstGeom>
          <a:noFill/>
          <a:ln w="25400">
            <a:noFill/>
            <a:miter lim="800000"/>
            <a:headEnd/>
            <a:tailEnd/>
          </a:ln>
        </p:spPr>
        <p:txBody>
          <a:bodyPr wrap="none" anchor="ctr">
            <a:spAutoFit/>
          </a:bodyPr>
          <a:lstStyle/>
          <a:p>
            <a:pPr algn="ctr" eaLnBrk="0" hangingPunct="0"/>
            <a:r>
              <a:rPr lang="en-US" sz="1000" b="1">
                <a:solidFill>
                  <a:srgbClr val="18336F"/>
                </a:solidFill>
                <a:latin typeface="Verdana" pitchFamily="34" charset="0"/>
              </a:rPr>
              <a:t>T</a:t>
            </a:r>
            <a:endParaRPr lang="sv-SE" sz="1000" b="1">
              <a:solidFill>
                <a:srgbClr val="18336F"/>
              </a:solidFill>
              <a:latin typeface="Verdana" pitchFamily="34" charset="0"/>
            </a:endParaRPr>
          </a:p>
        </p:txBody>
      </p:sp>
      <p:sp>
        <p:nvSpPr>
          <p:cNvPr id="49163" name="Rectangle 11" descr="Pergament"/>
          <p:cNvSpPr>
            <a:spLocks noChangeArrowheads="1"/>
          </p:cNvSpPr>
          <p:nvPr/>
        </p:nvSpPr>
        <p:spPr bwMode="auto">
          <a:xfrm>
            <a:off x="3781425" y="1579563"/>
            <a:ext cx="282575" cy="244475"/>
          </a:xfrm>
          <a:prstGeom prst="rect">
            <a:avLst/>
          </a:prstGeom>
          <a:noFill/>
          <a:ln w="25400">
            <a:noFill/>
            <a:miter lim="800000"/>
            <a:headEnd/>
            <a:tailEnd/>
          </a:ln>
        </p:spPr>
        <p:txBody>
          <a:bodyPr wrap="none" anchor="ctr">
            <a:spAutoFit/>
          </a:bodyPr>
          <a:lstStyle/>
          <a:p>
            <a:pPr algn="ctr" eaLnBrk="0" hangingPunct="0"/>
            <a:r>
              <a:rPr lang="en-US" sz="1000" b="1">
                <a:solidFill>
                  <a:srgbClr val="18336F"/>
                </a:solidFill>
                <a:latin typeface="Verdana" pitchFamily="34" charset="0"/>
              </a:rPr>
              <a:t>A</a:t>
            </a:r>
            <a:endParaRPr lang="sv-SE" sz="1000" b="1">
              <a:solidFill>
                <a:srgbClr val="18336F"/>
              </a:solidFill>
              <a:latin typeface="Verdana" pitchFamily="34" charset="0"/>
            </a:endParaRPr>
          </a:p>
        </p:txBody>
      </p:sp>
      <p:sp>
        <p:nvSpPr>
          <p:cNvPr id="49164" name="Rectangle 12" descr="Pergament"/>
          <p:cNvSpPr>
            <a:spLocks noChangeArrowheads="1"/>
          </p:cNvSpPr>
          <p:nvPr/>
        </p:nvSpPr>
        <p:spPr bwMode="auto">
          <a:xfrm>
            <a:off x="4095750" y="1579563"/>
            <a:ext cx="276225" cy="244475"/>
          </a:xfrm>
          <a:prstGeom prst="rect">
            <a:avLst/>
          </a:prstGeom>
          <a:noFill/>
          <a:ln w="25400">
            <a:noFill/>
            <a:miter lim="800000"/>
            <a:headEnd/>
            <a:tailEnd/>
          </a:ln>
        </p:spPr>
        <p:txBody>
          <a:bodyPr wrap="none" anchor="ctr">
            <a:spAutoFit/>
          </a:bodyPr>
          <a:lstStyle/>
          <a:p>
            <a:pPr algn="ctr" eaLnBrk="0" hangingPunct="0"/>
            <a:r>
              <a:rPr lang="en-US" sz="1000" b="1">
                <a:solidFill>
                  <a:srgbClr val="18336F"/>
                </a:solidFill>
                <a:latin typeface="Verdana" pitchFamily="34" charset="0"/>
              </a:rPr>
              <a:t>C</a:t>
            </a:r>
            <a:endParaRPr lang="sv-SE" sz="1000" b="1">
              <a:solidFill>
                <a:srgbClr val="18336F"/>
              </a:solidFill>
              <a:latin typeface="Verdana" pitchFamily="34" charset="0"/>
            </a:endParaRPr>
          </a:p>
        </p:txBody>
      </p:sp>
      <p:sp>
        <p:nvSpPr>
          <p:cNvPr id="49165" name="Rectangle 13" descr="Pergament"/>
          <p:cNvSpPr>
            <a:spLocks noChangeArrowheads="1"/>
          </p:cNvSpPr>
          <p:nvPr/>
        </p:nvSpPr>
        <p:spPr bwMode="auto">
          <a:xfrm>
            <a:off x="4413250" y="1579563"/>
            <a:ext cx="287338" cy="244475"/>
          </a:xfrm>
          <a:prstGeom prst="rect">
            <a:avLst/>
          </a:prstGeom>
          <a:noFill/>
          <a:ln w="25400">
            <a:noFill/>
            <a:miter lim="800000"/>
            <a:headEnd/>
            <a:tailEnd/>
          </a:ln>
        </p:spPr>
        <p:txBody>
          <a:bodyPr wrap="none" anchor="ctr">
            <a:spAutoFit/>
          </a:bodyPr>
          <a:lstStyle/>
          <a:p>
            <a:pPr algn="ctr" eaLnBrk="0" hangingPunct="0"/>
            <a:r>
              <a:rPr lang="en-US" sz="1000" b="1">
                <a:solidFill>
                  <a:srgbClr val="18336F"/>
                </a:solidFill>
                <a:latin typeface="Verdana" pitchFamily="34" charset="0"/>
              </a:rPr>
              <a:t>G</a:t>
            </a:r>
            <a:endParaRPr lang="sv-SE" sz="1000" b="1">
              <a:solidFill>
                <a:srgbClr val="18336F"/>
              </a:solidFill>
              <a:latin typeface="Verdana" pitchFamily="34" charset="0"/>
            </a:endParaRPr>
          </a:p>
        </p:txBody>
      </p:sp>
      <p:sp>
        <p:nvSpPr>
          <p:cNvPr id="49166" name="Rectangle 14"/>
          <p:cNvSpPr>
            <a:spLocks noGrp="1" noChangeArrowheads="1"/>
          </p:cNvSpPr>
          <p:nvPr>
            <p:ph type="title"/>
          </p:nvPr>
        </p:nvSpPr>
        <p:spPr>
          <a:xfrm>
            <a:off x="0" y="308918"/>
            <a:ext cx="9144000" cy="461665"/>
          </a:xfrm>
        </p:spPr>
        <p:txBody>
          <a:bodyPr vert="horz" lIns="91440" tIns="45720" rIns="91440" bIns="45720" rtlCol="0" anchor="ctr">
            <a:noAutofit/>
          </a:bodyPr>
          <a:lstStyle/>
          <a:p>
            <a:r>
              <a:rPr lang="ru-RU" sz="2400" b="1" dirty="0">
                <a:solidFill>
                  <a:srgbClr val="0000FF"/>
                </a:solidFill>
                <a:latin typeface="Arial" pitchFamily="34" charset="0"/>
                <a:ea typeface="+mn-ea"/>
                <a:cs typeface="+mn-cs"/>
              </a:rPr>
              <a:t>Принцип работы приборов для </a:t>
            </a:r>
            <a:r>
              <a:rPr lang="ru-RU" sz="2400" b="1" dirty="0" err="1">
                <a:solidFill>
                  <a:srgbClr val="0000FF"/>
                </a:solidFill>
                <a:latin typeface="Arial" pitchFamily="34" charset="0"/>
                <a:ea typeface="+mn-ea"/>
                <a:cs typeface="+mn-cs"/>
              </a:rPr>
              <a:t>пиросеквенирования</a:t>
            </a:r>
            <a:endParaRPr lang="en-US" sz="2400" b="1" dirty="0">
              <a:solidFill>
                <a:srgbClr val="0000FF"/>
              </a:solidFill>
              <a:latin typeface="Arial" pitchFamily="34" charset="0"/>
              <a:ea typeface="+mn-ea"/>
              <a:cs typeface="+mn-cs"/>
            </a:endParaRPr>
          </a:p>
        </p:txBody>
      </p:sp>
      <p:pic>
        <p:nvPicPr>
          <p:cNvPr id="49167"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213" y="1833563"/>
            <a:ext cx="2736850" cy="2016125"/>
          </a:xfrm>
          <a:prstGeom prst="rect">
            <a:avLst/>
          </a:prstGeom>
          <a:noFill/>
          <a:ln w="9525">
            <a:noFill/>
            <a:miter lim="800000"/>
            <a:headEnd/>
            <a:tailEnd/>
          </a:ln>
        </p:spPr>
      </p:pic>
      <p:sp>
        <p:nvSpPr>
          <p:cNvPr id="49168" name="Line 20"/>
          <p:cNvSpPr>
            <a:spLocks noChangeShapeType="1"/>
          </p:cNvSpPr>
          <p:nvPr/>
        </p:nvSpPr>
        <p:spPr bwMode="auto">
          <a:xfrm flipV="1">
            <a:off x="3462338" y="4352925"/>
            <a:ext cx="504825" cy="431800"/>
          </a:xfrm>
          <a:prstGeom prst="line">
            <a:avLst/>
          </a:prstGeom>
          <a:noFill/>
          <a:ln w="9525">
            <a:solidFill>
              <a:schemeClr val="bg2"/>
            </a:solidFill>
            <a:round/>
            <a:headEnd/>
            <a:tailEnd/>
          </a:ln>
        </p:spPr>
        <p:txBody>
          <a:bodyPr/>
          <a:lstStyle/>
          <a:p>
            <a:endParaRPr lang="ru-RU"/>
          </a:p>
        </p:txBody>
      </p:sp>
      <p:sp>
        <p:nvSpPr>
          <p:cNvPr id="49169" name="Line 28"/>
          <p:cNvSpPr>
            <a:spLocks noChangeShapeType="1"/>
          </p:cNvSpPr>
          <p:nvPr/>
        </p:nvSpPr>
        <p:spPr bwMode="auto">
          <a:xfrm flipV="1">
            <a:off x="3759200" y="4352925"/>
            <a:ext cx="504825" cy="431800"/>
          </a:xfrm>
          <a:prstGeom prst="line">
            <a:avLst/>
          </a:prstGeom>
          <a:noFill/>
          <a:ln w="9525">
            <a:solidFill>
              <a:schemeClr val="bg2"/>
            </a:solidFill>
            <a:round/>
            <a:headEnd/>
            <a:tailEnd/>
          </a:ln>
        </p:spPr>
        <p:txBody>
          <a:bodyPr/>
          <a:lstStyle/>
          <a:p>
            <a:endParaRPr lang="ru-RU"/>
          </a:p>
        </p:txBody>
      </p:sp>
      <p:sp>
        <p:nvSpPr>
          <p:cNvPr id="49170" name="Line 29"/>
          <p:cNvSpPr>
            <a:spLocks noChangeShapeType="1"/>
          </p:cNvSpPr>
          <p:nvPr/>
        </p:nvSpPr>
        <p:spPr bwMode="auto">
          <a:xfrm flipV="1">
            <a:off x="4056063" y="4352925"/>
            <a:ext cx="504825" cy="431800"/>
          </a:xfrm>
          <a:prstGeom prst="line">
            <a:avLst/>
          </a:prstGeom>
          <a:noFill/>
          <a:ln w="9525">
            <a:solidFill>
              <a:schemeClr val="bg2"/>
            </a:solidFill>
            <a:round/>
            <a:headEnd/>
            <a:tailEnd/>
          </a:ln>
        </p:spPr>
        <p:txBody>
          <a:bodyPr/>
          <a:lstStyle/>
          <a:p>
            <a:endParaRPr lang="ru-RU"/>
          </a:p>
        </p:txBody>
      </p:sp>
      <p:sp>
        <p:nvSpPr>
          <p:cNvPr id="49171" name="Line 30"/>
          <p:cNvSpPr>
            <a:spLocks noChangeShapeType="1"/>
          </p:cNvSpPr>
          <p:nvPr/>
        </p:nvSpPr>
        <p:spPr bwMode="auto">
          <a:xfrm flipV="1">
            <a:off x="4352925" y="4352925"/>
            <a:ext cx="504825" cy="431800"/>
          </a:xfrm>
          <a:prstGeom prst="line">
            <a:avLst/>
          </a:prstGeom>
          <a:noFill/>
          <a:ln w="9525">
            <a:solidFill>
              <a:schemeClr val="bg2"/>
            </a:solidFill>
            <a:round/>
            <a:headEnd/>
            <a:tailEnd/>
          </a:ln>
        </p:spPr>
        <p:txBody>
          <a:bodyPr/>
          <a:lstStyle/>
          <a:p>
            <a:endParaRPr lang="ru-RU"/>
          </a:p>
        </p:txBody>
      </p:sp>
      <p:sp>
        <p:nvSpPr>
          <p:cNvPr id="49172" name="Line 31"/>
          <p:cNvSpPr>
            <a:spLocks noChangeShapeType="1"/>
          </p:cNvSpPr>
          <p:nvPr/>
        </p:nvSpPr>
        <p:spPr bwMode="auto">
          <a:xfrm flipV="1">
            <a:off x="4649788" y="4352925"/>
            <a:ext cx="504825" cy="431800"/>
          </a:xfrm>
          <a:prstGeom prst="line">
            <a:avLst/>
          </a:prstGeom>
          <a:noFill/>
          <a:ln w="9525">
            <a:solidFill>
              <a:schemeClr val="bg2"/>
            </a:solidFill>
            <a:round/>
            <a:headEnd/>
            <a:tailEnd/>
          </a:ln>
        </p:spPr>
        <p:txBody>
          <a:bodyPr/>
          <a:lstStyle/>
          <a:p>
            <a:endParaRPr lang="ru-RU"/>
          </a:p>
        </p:txBody>
      </p:sp>
      <p:sp>
        <p:nvSpPr>
          <p:cNvPr id="49173" name="Line 32"/>
          <p:cNvSpPr>
            <a:spLocks noChangeShapeType="1"/>
          </p:cNvSpPr>
          <p:nvPr/>
        </p:nvSpPr>
        <p:spPr bwMode="auto">
          <a:xfrm flipV="1">
            <a:off x="4946650" y="4352925"/>
            <a:ext cx="504825" cy="431800"/>
          </a:xfrm>
          <a:prstGeom prst="line">
            <a:avLst/>
          </a:prstGeom>
          <a:noFill/>
          <a:ln w="9525">
            <a:solidFill>
              <a:schemeClr val="bg2"/>
            </a:solidFill>
            <a:round/>
            <a:headEnd/>
            <a:tailEnd/>
          </a:ln>
        </p:spPr>
        <p:txBody>
          <a:bodyPr/>
          <a:lstStyle/>
          <a:p>
            <a:endParaRPr lang="ru-RU"/>
          </a:p>
        </p:txBody>
      </p:sp>
      <p:sp>
        <p:nvSpPr>
          <p:cNvPr id="49174" name="Line 33"/>
          <p:cNvSpPr>
            <a:spLocks noChangeShapeType="1"/>
          </p:cNvSpPr>
          <p:nvPr/>
        </p:nvSpPr>
        <p:spPr bwMode="auto">
          <a:xfrm flipV="1">
            <a:off x="5243513" y="4352925"/>
            <a:ext cx="504825" cy="431800"/>
          </a:xfrm>
          <a:prstGeom prst="line">
            <a:avLst/>
          </a:prstGeom>
          <a:noFill/>
          <a:ln w="9525">
            <a:solidFill>
              <a:schemeClr val="bg2"/>
            </a:solidFill>
            <a:round/>
            <a:headEnd/>
            <a:tailEnd/>
          </a:ln>
        </p:spPr>
        <p:txBody>
          <a:bodyPr/>
          <a:lstStyle/>
          <a:p>
            <a:endParaRPr lang="ru-RU"/>
          </a:p>
        </p:txBody>
      </p:sp>
      <p:sp>
        <p:nvSpPr>
          <p:cNvPr id="49175" name="Line 34"/>
          <p:cNvSpPr>
            <a:spLocks noChangeShapeType="1"/>
          </p:cNvSpPr>
          <p:nvPr/>
        </p:nvSpPr>
        <p:spPr bwMode="auto">
          <a:xfrm flipV="1">
            <a:off x="5540375" y="4352925"/>
            <a:ext cx="504825" cy="431800"/>
          </a:xfrm>
          <a:prstGeom prst="line">
            <a:avLst/>
          </a:prstGeom>
          <a:noFill/>
          <a:ln w="9525">
            <a:solidFill>
              <a:schemeClr val="bg2"/>
            </a:solidFill>
            <a:round/>
            <a:headEnd/>
            <a:tailEnd/>
          </a:ln>
        </p:spPr>
        <p:txBody>
          <a:bodyPr/>
          <a:lstStyle/>
          <a:p>
            <a:endParaRPr lang="ru-RU"/>
          </a:p>
        </p:txBody>
      </p:sp>
      <p:sp>
        <p:nvSpPr>
          <p:cNvPr id="49176" name="Line 35"/>
          <p:cNvSpPr>
            <a:spLocks noChangeShapeType="1"/>
          </p:cNvSpPr>
          <p:nvPr/>
        </p:nvSpPr>
        <p:spPr bwMode="auto">
          <a:xfrm flipV="1">
            <a:off x="5837238" y="4352925"/>
            <a:ext cx="504825" cy="431800"/>
          </a:xfrm>
          <a:prstGeom prst="line">
            <a:avLst/>
          </a:prstGeom>
          <a:noFill/>
          <a:ln w="9525">
            <a:solidFill>
              <a:schemeClr val="bg2"/>
            </a:solidFill>
            <a:round/>
            <a:headEnd/>
            <a:tailEnd/>
          </a:ln>
        </p:spPr>
        <p:txBody>
          <a:bodyPr/>
          <a:lstStyle/>
          <a:p>
            <a:endParaRPr lang="ru-RU"/>
          </a:p>
        </p:txBody>
      </p:sp>
      <p:sp>
        <p:nvSpPr>
          <p:cNvPr id="49177" name="Line 36"/>
          <p:cNvSpPr>
            <a:spLocks noChangeShapeType="1"/>
          </p:cNvSpPr>
          <p:nvPr/>
        </p:nvSpPr>
        <p:spPr bwMode="auto">
          <a:xfrm>
            <a:off x="3965575" y="4352925"/>
            <a:ext cx="2376488" cy="0"/>
          </a:xfrm>
          <a:prstGeom prst="line">
            <a:avLst/>
          </a:prstGeom>
          <a:noFill/>
          <a:ln w="9525">
            <a:solidFill>
              <a:schemeClr val="bg2"/>
            </a:solidFill>
            <a:round/>
            <a:headEnd/>
            <a:tailEnd/>
          </a:ln>
        </p:spPr>
        <p:txBody>
          <a:bodyPr/>
          <a:lstStyle/>
          <a:p>
            <a:endParaRPr lang="ru-RU"/>
          </a:p>
        </p:txBody>
      </p:sp>
      <p:sp>
        <p:nvSpPr>
          <p:cNvPr id="49178" name="Line 37"/>
          <p:cNvSpPr>
            <a:spLocks noChangeShapeType="1"/>
          </p:cNvSpPr>
          <p:nvPr/>
        </p:nvSpPr>
        <p:spPr bwMode="auto">
          <a:xfrm>
            <a:off x="3821113" y="4459288"/>
            <a:ext cx="2376487" cy="0"/>
          </a:xfrm>
          <a:prstGeom prst="line">
            <a:avLst/>
          </a:prstGeom>
          <a:noFill/>
          <a:ln w="9525">
            <a:solidFill>
              <a:schemeClr val="bg2"/>
            </a:solidFill>
            <a:round/>
            <a:headEnd/>
            <a:tailEnd/>
          </a:ln>
        </p:spPr>
        <p:txBody>
          <a:bodyPr/>
          <a:lstStyle/>
          <a:p>
            <a:endParaRPr lang="ru-RU"/>
          </a:p>
        </p:txBody>
      </p:sp>
      <p:sp>
        <p:nvSpPr>
          <p:cNvPr id="49179" name="Line 38"/>
          <p:cNvSpPr>
            <a:spLocks noChangeShapeType="1"/>
          </p:cNvSpPr>
          <p:nvPr/>
        </p:nvSpPr>
        <p:spPr bwMode="auto">
          <a:xfrm>
            <a:off x="3721100" y="4567238"/>
            <a:ext cx="2376488" cy="0"/>
          </a:xfrm>
          <a:prstGeom prst="line">
            <a:avLst/>
          </a:prstGeom>
          <a:noFill/>
          <a:ln w="9525">
            <a:solidFill>
              <a:schemeClr val="bg2"/>
            </a:solidFill>
            <a:round/>
            <a:headEnd/>
            <a:tailEnd/>
          </a:ln>
        </p:spPr>
        <p:txBody>
          <a:bodyPr/>
          <a:lstStyle/>
          <a:p>
            <a:endParaRPr lang="ru-RU"/>
          </a:p>
        </p:txBody>
      </p:sp>
      <p:sp>
        <p:nvSpPr>
          <p:cNvPr id="49180" name="Line 39"/>
          <p:cNvSpPr>
            <a:spLocks noChangeShapeType="1"/>
          </p:cNvSpPr>
          <p:nvPr/>
        </p:nvSpPr>
        <p:spPr bwMode="auto">
          <a:xfrm>
            <a:off x="3606800" y="4675188"/>
            <a:ext cx="2376488" cy="0"/>
          </a:xfrm>
          <a:prstGeom prst="line">
            <a:avLst/>
          </a:prstGeom>
          <a:noFill/>
          <a:ln w="9525">
            <a:solidFill>
              <a:schemeClr val="bg2"/>
            </a:solidFill>
            <a:round/>
            <a:headEnd/>
            <a:tailEnd/>
          </a:ln>
        </p:spPr>
        <p:txBody>
          <a:bodyPr/>
          <a:lstStyle/>
          <a:p>
            <a:endParaRPr lang="ru-RU"/>
          </a:p>
        </p:txBody>
      </p:sp>
      <p:sp>
        <p:nvSpPr>
          <p:cNvPr id="49181" name="Line 40"/>
          <p:cNvSpPr>
            <a:spLocks noChangeShapeType="1"/>
          </p:cNvSpPr>
          <p:nvPr/>
        </p:nvSpPr>
        <p:spPr bwMode="auto">
          <a:xfrm>
            <a:off x="3492500" y="4783138"/>
            <a:ext cx="2376488" cy="0"/>
          </a:xfrm>
          <a:prstGeom prst="line">
            <a:avLst/>
          </a:prstGeom>
          <a:noFill/>
          <a:ln w="9525">
            <a:solidFill>
              <a:schemeClr val="bg2"/>
            </a:solidFill>
            <a:round/>
            <a:headEnd/>
            <a:tailEnd/>
          </a:ln>
        </p:spPr>
        <p:txBody>
          <a:bodyPr/>
          <a:lstStyle/>
          <a:p>
            <a:endParaRPr lang="ru-RU"/>
          </a:p>
        </p:txBody>
      </p:sp>
      <p:sp>
        <p:nvSpPr>
          <p:cNvPr id="49182" name="Line 18"/>
          <p:cNvSpPr>
            <a:spLocks noChangeShapeType="1"/>
          </p:cNvSpPr>
          <p:nvPr/>
        </p:nvSpPr>
        <p:spPr bwMode="auto">
          <a:xfrm flipH="1">
            <a:off x="4254500" y="3776663"/>
            <a:ext cx="142875" cy="936625"/>
          </a:xfrm>
          <a:prstGeom prst="line">
            <a:avLst/>
          </a:prstGeom>
          <a:noFill/>
          <a:ln w="19050">
            <a:solidFill>
              <a:srgbClr val="FF9900"/>
            </a:solidFill>
            <a:round/>
            <a:headEnd/>
            <a:tailEnd type="triangle" w="med" len="med"/>
          </a:ln>
        </p:spPr>
        <p:txBody>
          <a:bodyPr/>
          <a:lstStyle/>
          <a:p>
            <a:endParaRPr lang="ru-RU"/>
          </a:p>
        </p:txBody>
      </p:sp>
      <p:sp>
        <p:nvSpPr>
          <p:cNvPr id="49183" name="AutoShape 19"/>
          <p:cNvSpPr>
            <a:spLocks noChangeArrowheads="1"/>
          </p:cNvSpPr>
          <p:nvPr/>
        </p:nvSpPr>
        <p:spPr bwMode="auto">
          <a:xfrm>
            <a:off x="4037013" y="4568825"/>
            <a:ext cx="431800" cy="287338"/>
          </a:xfrm>
          <a:prstGeom prst="irregularSeal1">
            <a:avLst/>
          </a:prstGeom>
          <a:solidFill>
            <a:srgbClr val="FFFF00"/>
          </a:solidFill>
          <a:ln w="9525">
            <a:solidFill>
              <a:srgbClr val="FF9900"/>
            </a:solidFill>
            <a:miter lim="800000"/>
            <a:headEnd/>
            <a:tailEnd/>
          </a:ln>
        </p:spPr>
        <p:txBody>
          <a:bodyPr wrap="none" anchor="ctr"/>
          <a:lstStyle/>
          <a:p>
            <a:endParaRPr lang="ru-RU">
              <a:latin typeface="Calibri" pitchFamily="34" charset="0"/>
            </a:endParaRPr>
          </a:p>
        </p:txBody>
      </p:sp>
    </p:spTree>
    <p:extLst>
      <p:ext uri="{BB962C8B-B14F-4D97-AF65-F5344CB8AC3E}">
        <p14:creationId xmlns:p14="http://schemas.microsoft.com/office/powerpoint/2010/main" val="285923903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84313"/>
            <a:ext cx="9144000" cy="4803775"/>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00" y="3860800"/>
            <a:ext cx="8893175" cy="2584450"/>
          </a:xfrm>
          <a:prstGeom prst="rect">
            <a:avLst/>
          </a:prstGeom>
          <a:noFill/>
          <a:ln w="9525">
            <a:noFill/>
            <a:miter lim="800000"/>
            <a:headEnd/>
            <a:tailEnd/>
          </a:ln>
        </p:spPr>
      </p:pic>
      <p:sp>
        <p:nvSpPr>
          <p:cNvPr id="10244" name="TextBox 3"/>
          <p:cNvSpPr txBox="1">
            <a:spLocks noChangeArrowheads="1"/>
          </p:cNvSpPr>
          <p:nvPr/>
        </p:nvSpPr>
        <p:spPr bwMode="auto">
          <a:xfrm>
            <a:off x="0" y="0"/>
            <a:ext cx="9144000" cy="1270000"/>
          </a:xfrm>
          <a:prstGeom prst="rect">
            <a:avLst/>
          </a:prstGeom>
          <a:noFill/>
          <a:ln w="9525">
            <a:noFill/>
            <a:miter lim="800000"/>
            <a:headEnd/>
            <a:tailEnd/>
          </a:ln>
        </p:spPr>
        <p:txBody>
          <a:bodyPr>
            <a:spAutoFit/>
          </a:bodyPr>
          <a:lstStyle/>
          <a:p>
            <a:pPr marL="914400" lvl="1" indent="-914400" algn="ctr">
              <a:lnSpc>
                <a:spcPct val="114000"/>
              </a:lnSpc>
            </a:pPr>
            <a:r>
              <a:rPr lang="ru-RU" sz="3200" b="1" dirty="0">
                <a:solidFill>
                  <a:srgbClr val="0000FF"/>
                </a:solidFill>
                <a:cs typeface="Arial" pitchFamily="34" charset="0"/>
              </a:rPr>
              <a:t>Качественный </a:t>
            </a:r>
            <a:r>
              <a:rPr lang="ru-RU" sz="3200" b="1" dirty="0" smtClean="0">
                <a:solidFill>
                  <a:srgbClr val="0000FF"/>
                </a:solidFill>
                <a:cs typeface="Arial" pitchFamily="34" charset="0"/>
              </a:rPr>
              <a:t>анализ</a:t>
            </a:r>
            <a:endParaRPr lang="ru-RU" sz="3200" b="1" dirty="0">
              <a:solidFill>
                <a:srgbClr val="0000FF"/>
              </a:solidFill>
              <a:cs typeface="Arial" pitchFamily="34" charset="0"/>
            </a:endParaRPr>
          </a:p>
          <a:p>
            <a:pPr marL="538163" lvl="2" indent="-182563">
              <a:buFont typeface="Wingdings" pitchFamily="2" charset="2"/>
              <a:buChar char="Ø"/>
            </a:pPr>
            <a:r>
              <a:rPr lang="ru-RU" sz="2000" dirty="0">
                <a:cs typeface="Arial" pitchFamily="34" charset="0"/>
              </a:rPr>
              <a:t>Анализируется короткий (≈10-15 </a:t>
            </a:r>
            <a:r>
              <a:rPr lang="ru-RU" sz="2000" dirty="0" err="1">
                <a:cs typeface="Arial" pitchFamily="34" charset="0"/>
              </a:rPr>
              <a:t>п.о</a:t>
            </a:r>
            <a:r>
              <a:rPr lang="ru-RU" sz="2000" dirty="0">
                <a:cs typeface="Arial" pitchFamily="34" charset="0"/>
              </a:rPr>
              <a:t>.) участок, содержащий известную замену (</a:t>
            </a:r>
            <a:r>
              <a:rPr lang="en-US" sz="2000" dirty="0">
                <a:cs typeface="Arial" pitchFamily="34" charset="0"/>
              </a:rPr>
              <a:t>SNP</a:t>
            </a:r>
            <a:r>
              <a:rPr lang="ru-RU" sz="2000" dirty="0">
                <a:cs typeface="Arial" pitchFamily="34" charset="0"/>
              </a:rPr>
              <a:t>, </a:t>
            </a:r>
            <a:r>
              <a:rPr lang="en-US" sz="2000" dirty="0" err="1">
                <a:cs typeface="Arial" pitchFamily="34" charset="0"/>
              </a:rPr>
              <a:t>indel</a:t>
            </a:r>
            <a:r>
              <a:rPr lang="ru-RU" sz="2000" dirty="0">
                <a:cs typeface="Arial" pitchFamily="34" charset="0"/>
              </a:rPr>
              <a:t>, повторы, </a:t>
            </a:r>
            <a:r>
              <a:rPr lang="ru-RU" sz="2000" dirty="0" err="1">
                <a:cs typeface="Arial" pitchFamily="34" charset="0"/>
              </a:rPr>
              <a:t>герминальные</a:t>
            </a:r>
            <a:r>
              <a:rPr lang="ru-RU" sz="2000" dirty="0">
                <a:cs typeface="Arial" pitchFamily="34" charset="0"/>
              </a:rPr>
              <a:t> мутации)</a:t>
            </a:r>
          </a:p>
        </p:txBody>
      </p:sp>
      <p:sp>
        <p:nvSpPr>
          <p:cNvPr id="10245" name="Oval 9"/>
          <p:cNvSpPr>
            <a:spLocks noChangeArrowheads="1"/>
          </p:cNvSpPr>
          <p:nvPr/>
        </p:nvSpPr>
        <p:spPr bwMode="auto">
          <a:xfrm>
            <a:off x="1979613" y="3289300"/>
            <a:ext cx="1512887" cy="355600"/>
          </a:xfrm>
          <a:prstGeom prst="ellipse">
            <a:avLst/>
          </a:prstGeom>
          <a:solidFill>
            <a:schemeClr val="accent1">
              <a:alpha val="0"/>
            </a:schemeClr>
          </a:solidFill>
          <a:ln w="38100">
            <a:solidFill>
              <a:srgbClr val="FF0000"/>
            </a:solidFill>
            <a:round/>
            <a:headEnd/>
            <a:tailEnd/>
          </a:ln>
        </p:spPr>
        <p:txBody>
          <a:bodyPr wrap="none" anchor="ctr"/>
          <a:lstStyle/>
          <a:p>
            <a:endParaRPr lang="ru-RU">
              <a:latin typeface="Calibri" pitchFamily="34" charset="0"/>
            </a:endParaRPr>
          </a:p>
        </p:txBody>
      </p:sp>
      <p:sp>
        <p:nvSpPr>
          <p:cNvPr id="10246" name="TextBox 12"/>
          <p:cNvSpPr txBox="1">
            <a:spLocks noChangeArrowheads="1"/>
          </p:cNvSpPr>
          <p:nvPr/>
        </p:nvSpPr>
        <p:spPr bwMode="auto">
          <a:xfrm>
            <a:off x="3276600" y="1773238"/>
            <a:ext cx="3836988" cy="646112"/>
          </a:xfrm>
          <a:prstGeom prst="rect">
            <a:avLst/>
          </a:prstGeom>
          <a:solidFill>
            <a:srgbClr val="ECECDC"/>
          </a:solidFill>
          <a:ln w="9525">
            <a:noFill/>
            <a:miter lim="800000"/>
            <a:headEnd/>
            <a:tailEnd/>
          </a:ln>
        </p:spPr>
        <p:txBody>
          <a:bodyPr wrap="none">
            <a:spAutoFit/>
          </a:bodyPr>
          <a:lstStyle/>
          <a:p>
            <a:r>
              <a:rPr lang="ru-RU">
                <a:latin typeface="Calibri" pitchFamily="34" charset="0"/>
              </a:rPr>
              <a:t>Анализируемая последовательность </a:t>
            </a:r>
          </a:p>
          <a:p>
            <a:r>
              <a:rPr lang="ru-RU">
                <a:latin typeface="Calibri" pitchFamily="34" charset="0"/>
              </a:rPr>
              <a:t>с полиморфизмом</a:t>
            </a:r>
          </a:p>
        </p:txBody>
      </p:sp>
      <p:cxnSp>
        <p:nvCxnSpPr>
          <p:cNvPr id="15" name="Прямая со стрелкой 14"/>
          <p:cNvCxnSpPr/>
          <p:nvPr/>
        </p:nvCxnSpPr>
        <p:spPr>
          <a:xfrm flipH="1">
            <a:off x="3132138" y="2060575"/>
            <a:ext cx="3024187" cy="12239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2339975" y="2276475"/>
            <a:ext cx="1655763" cy="1081088"/>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0" name="Овал 19"/>
          <p:cNvSpPr/>
          <p:nvPr/>
        </p:nvSpPr>
        <p:spPr>
          <a:xfrm>
            <a:off x="2124075" y="3284538"/>
            <a:ext cx="215900" cy="36036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spTree>
    <p:extLst>
      <p:ext uri="{BB962C8B-B14F-4D97-AF65-F5344CB8AC3E}">
        <p14:creationId xmlns:p14="http://schemas.microsoft.com/office/powerpoint/2010/main" val="409544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lum bright="-16000" contrast="14000"/>
            <a:extLst>
              <a:ext uri="{28A0092B-C50C-407E-A947-70E740481C1C}">
                <a14:useLocalDpi xmlns:a14="http://schemas.microsoft.com/office/drawing/2010/main" val="0"/>
              </a:ext>
            </a:extLst>
          </a:blip>
          <a:srcRect/>
          <a:stretch>
            <a:fillRect/>
          </a:stretch>
        </p:blipFill>
        <p:spPr bwMode="auto">
          <a:xfrm>
            <a:off x="496888" y="2278063"/>
            <a:ext cx="7199312" cy="2570162"/>
          </a:xfrm>
          <a:prstGeom prst="rect">
            <a:avLst/>
          </a:prstGeom>
          <a:solidFill>
            <a:schemeClr val="bg1"/>
          </a:solidFill>
          <a:ln w="3175">
            <a:solidFill>
              <a:schemeClr val="tx1"/>
            </a:solidFill>
            <a:miter lim="800000"/>
            <a:headEnd/>
            <a:tailEnd/>
          </a:ln>
        </p:spPr>
      </p:pic>
      <p:pic>
        <p:nvPicPr>
          <p:cNvPr id="112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25" y="1058863"/>
            <a:ext cx="5280025" cy="1138237"/>
          </a:xfrm>
          <a:prstGeom prst="rect">
            <a:avLst/>
          </a:prstGeom>
          <a:noFill/>
          <a:ln w="9525">
            <a:noFill/>
            <a:miter lim="800000"/>
            <a:headEnd/>
            <a:tailEnd/>
          </a:ln>
        </p:spPr>
      </p:pic>
      <p:sp>
        <p:nvSpPr>
          <p:cNvPr id="11268" name="TextBox 3"/>
          <p:cNvSpPr txBox="1">
            <a:spLocks noChangeArrowheads="1"/>
          </p:cNvSpPr>
          <p:nvPr/>
        </p:nvSpPr>
        <p:spPr bwMode="auto">
          <a:xfrm>
            <a:off x="5638800" y="1135063"/>
            <a:ext cx="1619250" cy="1200150"/>
          </a:xfrm>
          <a:prstGeom prst="rect">
            <a:avLst/>
          </a:prstGeom>
          <a:noFill/>
          <a:ln w="9525">
            <a:noFill/>
            <a:miter lim="800000"/>
            <a:headEnd/>
            <a:tailEnd/>
          </a:ln>
        </p:spPr>
        <p:txBody>
          <a:bodyPr wrap="none">
            <a:spAutoFit/>
          </a:bodyPr>
          <a:lstStyle/>
          <a:p>
            <a:r>
              <a:rPr lang="en-US" sz="2400" b="1">
                <a:latin typeface="Calibri" pitchFamily="34" charset="0"/>
              </a:rPr>
              <a:t>GG – 1*/1*</a:t>
            </a:r>
          </a:p>
          <a:p>
            <a:r>
              <a:rPr lang="en-US" sz="2400" b="1">
                <a:latin typeface="Calibri" pitchFamily="34" charset="0"/>
              </a:rPr>
              <a:t>GA – 1*/4*</a:t>
            </a:r>
          </a:p>
          <a:p>
            <a:r>
              <a:rPr lang="en-US" sz="2400" b="1">
                <a:solidFill>
                  <a:srgbClr val="FF0000"/>
                </a:solidFill>
                <a:latin typeface="Calibri" pitchFamily="34" charset="0"/>
              </a:rPr>
              <a:t>AA – 4*/4*</a:t>
            </a:r>
            <a:endParaRPr lang="ru-RU" sz="2400" b="1">
              <a:solidFill>
                <a:srgbClr val="FF0000"/>
              </a:solidFill>
              <a:latin typeface="Calibri" pitchFamily="34" charset="0"/>
            </a:endParaRPr>
          </a:p>
        </p:txBody>
      </p:sp>
      <p:pic>
        <p:nvPicPr>
          <p:cNvPr id="3075" name="Picture 3"/>
          <p:cNvPicPr>
            <a:picLocks noChangeAspect="1" noChangeArrowheads="1"/>
          </p:cNvPicPr>
          <p:nvPr/>
        </p:nvPicPr>
        <p:blipFill>
          <a:blip r:embed="rId5" cstate="print">
            <a:lum bright="-16000" contrast="14000"/>
            <a:extLst>
              <a:ext uri="{28A0092B-C50C-407E-A947-70E740481C1C}">
                <a14:useLocalDpi xmlns:a14="http://schemas.microsoft.com/office/drawing/2010/main" val="0"/>
              </a:ext>
            </a:extLst>
          </a:blip>
          <a:srcRect/>
          <a:stretch>
            <a:fillRect/>
          </a:stretch>
        </p:blipFill>
        <p:spPr bwMode="auto">
          <a:xfrm>
            <a:off x="1335088" y="3136900"/>
            <a:ext cx="7199312" cy="2570163"/>
          </a:xfrm>
          <a:prstGeom prst="rect">
            <a:avLst/>
          </a:prstGeom>
          <a:solidFill>
            <a:schemeClr val="bg1"/>
          </a:solidFill>
          <a:ln w="3175">
            <a:solidFill>
              <a:schemeClr val="tx1"/>
            </a:solidFill>
            <a:miter lim="800000"/>
            <a:headEnd/>
            <a:tailEnd/>
          </a:ln>
        </p:spPr>
      </p:pic>
      <p:pic>
        <p:nvPicPr>
          <p:cNvPr id="3077" name="Picture 5"/>
          <p:cNvPicPr>
            <a:picLocks noChangeAspect="1" noChangeArrowheads="1"/>
          </p:cNvPicPr>
          <p:nvPr/>
        </p:nvPicPr>
        <p:blipFill>
          <a:blip r:embed="rId6" cstate="print">
            <a:lum bright="-16000" contrast="14000"/>
            <a:extLst>
              <a:ext uri="{28A0092B-C50C-407E-A947-70E740481C1C}">
                <a14:useLocalDpi xmlns:a14="http://schemas.microsoft.com/office/drawing/2010/main" val="0"/>
              </a:ext>
            </a:extLst>
          </a:blip>
          <a:srcRect/>
          <a:stretch>
            <a:fillRect/>
          </a:stretch>
        </p:blipFill>
        <p:spPr bwMode="auto">
          <a:xfrm>
            <a:off x="1943100" y="3954463"/>
            <a:ext cx="7200900" cy="2570162"/>
          </a:xfrm>
          <a:prstGeom prst="rect">
            <a:avLst/>
          </a:prstGeom>
          <a:solidFill>
            <a:schemeClr val="bg1"/>
          </a:solidFill>
          <a:ln w="3175">
            <a:solidFill>
              <a:schemeClr val="tx1"/>
            </a:solidFill>
            <a:miter lim="800000"/>
            <a:headEnd/>
            <a:tailEnd/>
          </a:ln>
        </p:spPr>
      </p:pic>
      <p:cxnSp>
        <p:nvCxnSpPr>
          <p:cNvPr id="10" name="Прямая со стрелкой 9"/>
          <p:cNvCxnSpPr/>
          <p:nvPr/>
        </p:nvCxnSpPr>
        <p:spPr>
          <a:xfrm>
            <a:off x="1981200" y="1668463"/>
            <a:ext cx="1524000" cy="2667000"/>
          </a:xfrm>
          <a:prstGeom prst="straightConnector1">
            <a:avLst/>
          </a:prstGeom>
          <a:ln w="28575">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a:off x="1447800" y="1592263"/>
            <a:ext cx="2895600" cy="3886200"/>
          </a:xfrm>
          <a:prstGeom prst="straightConnector1">
            <a:avLst/>
          </a:prstGeom>
          <a:ln w="28575">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3"/>
          <p:cNvSpPr txBox="1">
            <a:spLocks noChangeArrowheads="1"/>
          </p:cNvSpPr>
          <p:nvPr/>
        </p:nvSpPr>
        <p:spPr bwMode="auto">
          <a:xfrm>
            <a:off x="3733800" y="2506663"/>
            <a:ext cx="4332288" cy="1939925"/>
          </a:xfrm>
          <a:prstGeom prst="rect">
            <a:avLst/>
          </a:prstGeom>
          <a:noFill/>
          <a:ln w="9525">
            <a:noFill/>
            <a:miter lim="800000"/>
            <a:headEnd/>
            <a:tailEnd/>
          </a:ln>
        </p:spPr>
        <p:txBody>
          <a:bodyPr wrap="none">
            <a:spAutoFit/>
          </a:bodyPr>
          <a:lstStyle/>
          <a:p>
            <a:r>
              <a:rPr lang="ru-RU" sz="2400" b="1">
                <a:latin typeface="Calibri" pitchFamily="34" charset="0"/>
              </a:rPr>
              <a:t>Генотип </a:t>
            </a:r>
            <a:r>
              <a:rPr lang="en-US" sz="2400" b="1">
                <a:latin typeface="Calibri" pitchFamily="34" charset="0"/>
              </a:rPr>
              <a:t>GG – 1*/1*</a:t>
            </a:r>
          </a:p>
          <a:p>
            <a:endParaRPr lang="ru-RU" sz="2400" b="1">
              <a:latin typeface="Calibri" pitchFamily="34" charset="0"/>
            </a:endParaRPr>
          </a:p>
          <a:p>
            <a:r>
              <a:rPr lang="ru-RU" sz="2400" b="1">
                <a:solidFill>
                  <a:srgbClr val="FFFFFF"/>
                </a:solidFill>
                <a:latin typeface="Calibri" pitchFamily="34" charset="0"/>
              </a:rPr>
              <a:t>        Генотип </a:t>
            </a:r>
            <a:r>
              <a:rPr lang="en-US" sz="2400" b="1">
                <a:solidFill>
                  <a:srgbClr val="FFFFFF"/>
                </a:solidFill>
                <a:latin typeface="Calibri" pitchFamily="34" charset="0"/>
              </a:rPr>
              <a:t>GA – 1*/4*</a:t>
            </a:r>
            <a:endParaRPr lang="ru-RU" sz="2400" b="1">
              <a:solidFill>
                <a:srgbClr val="FFFFFF"/>
              </a:solidFill>
              <a:latin typeface="Calibri" pitchFamily="34" charset="0"/>
            </a:endParaRPr>
          </a:p>
          <a:p>
            <a:endParaRPr lang="en-US" sz="2400" b="1">
              <a:solidFill>
                <a:srgbClr val="FFFFFF"/>
              </a:solidFill>
              <a:latin typeface="Calibri" pitchFamily="34" charset="0"/>
            </a:endParaRPr>
          </a:p>
          <a:p>
            <a:r>
              <a:rPr lang="ru-RU" sz="2400" b="1">
                <a:solidFill>
                  <a:srgbClr val="FFFFFF"/>
                </a:solidFill>
                <a:latin typeface="Calibri" pitchFamily="34" charset="0"/>
              </a:rPr>
              <a:t>                     Генотип </a:t>
            </a:r>
            <a:r>
              <a:rPr lang="en-US" sz="2400" b="1">
                <a:solidFill>
                  <a:srgbClr val="FFFFFF"/>
                </a:solidFill>
                <a:latin typeface="Calibri" pitchFamily="34" charset="0"/>
              </a:rPr>
              <a:t>AA – 4*/4*</a:t>
            </a:r>
            <a:endParaRPr lang="ru-RU" sz="2400" b="1">
              <a:solidFill>
                <a:srgbClr val="FFFFFF"/>
              </a:solidFill>
              <a:latin typeface="Calibri" pitchFamily="34" charset="0"/>
            </a:endParaRPr>
          </a:p>
        </p:txBody>
      </p:sp>
      <p:pic>
        <p:nvPicPr>
          <p:cNvPr id="13" name="Picture 4"/>
          <p:cNvPicPr>
            <a:picLocks noChangeAspect="1" noChangeArrowheads="1"/>
          </p:cNvPicPr>
          <p:nvPr/>
        </p:nvPicPr>
        <p:blipFill>
          <a:blip r:embed="rId3" cstate="print">
            <a:lum bright="-16000" contrast="14000"/>
            <a:extLst>
              <a:ext uri="{28A0092B-C50C-407E-A947-70E740481C1C}">
                <a14:useLocalDpi xmlns:a14="http://schemas.microsoft.com/office/drawing/2010/main" val="0"/>
              </a:ext>
            </a:extLst>
          </a:blip>
          <a:srcRect/>
          <a:stretch>
            <a:fillRect/>
          </a:stretch>
        </p:blipFill>
        <p:spPr bwMode="auto">
          <a:xfrm>
            <a:off x="496888" y="2289175"/>
            <a:ext cx="7199312" cy="2570163"/>
          </a:xfrm>
          <a:prstGeom prst="rect">
            <a:avLst/>
          </a:prstGeom>
          <a:noFill/>
          <a:ln w="3175">
            <a:solidFill>
              <a:schemeClr val="tx1"/>
            </a:solidFill>
            <a:miter lim="800000"/>
            <a:headEnd/>
            <a:tailEnd/>
          </a:ln>
        </p:spPr>
      </p:pic>
      <p:cxnSp>
        <p:nvCxnSpPr>
          <p:cNvPr id="9" name="Прямая со стрелкой 8"/>
          <p:cNvCxnSpPr/>
          <p:nvPr/>
        </p:nvCxnSpPr>
        <p:spPr>
          <a:xfrm flipH="1">
            <a:off x="3352800" y="1592263"/>
            <a:ext cx="990600" cy="990600"/>
          </a:xfrm>
          <a:prstGeom prst="straightConnector1">
            <a:avLst/>
          </a:prstGeom>
          <a:ln w="28575">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276" name="TextBox 14"/>
          <p:cNvSpPr txBox="1">
            <a:spLocks noChangeArrowheads="1"/>
          </p:cNvSpPr>
          <p:nvPr/>
        </p:nvSpPr>
        <p:spPr bwMode="auto">
          <a:xfrm>
            <a:off x="0" y="0"/>
            <a:ext cx="9144000" cy="1565275"/>
          </a:xfrm>
          <a:prstGeom prst="rect">
            <a:avLst/>
          </a:prstGeom>
          <a:noFill/>
          <a:ln w="9525">
            <a:noFill/>
            <a:miter lim="800000"/>
            <a:headEnd/>
            <a:tailEnd/>
          </a:ln>
        </p:spPr>
        <p:txBody>
          <a:bodyPr>
            <a:spAutoFit/>
          </a:bodyPr>
          <a:lstStyle/>
          <a:p>
            <a:pPr marL="914400" lvl="1" indent="-914400" algn="ctr">
              <a:lnSpc>
                <a:spcPct val="114000"/>
              </a:lnSpc>
            </a:pPr>
            <a:r>
              <a:rPr lang="ru-RU" sz="3200" b="1" dirty="0">
                <a:solidFill>
                  <a:srgbClr val="0000FF"/>
                </a:solidFill>
                <a:cs typeface="Arial" pitchFamily="34" charset="0"/>
              </a:rPr>
              <a:t>Качественный анализ</a:t>
            </a:r>
          </a:p>
          <a:p>
            <a:pPr marL="914400" lvl="1" indent="-914400" algn="ctr">
              <a:lnSpc>
                <a:spcPct val="114000"/>
              </a:lnSpc>
            </a:pPr>
            <a:r>
              <a:rPr lang="ru-RU" sz="2000" b="1" dirty="0" smtClean="0">
                <a:cs typeface="Arial" pitchFamily="34" charset="0"/>
              </a:rPr>
              <a:t>Нефункциональный </a:t>
            </a:r>
            <a:r>
              <a:rPr lang="ru-RU" sz="2000" b="1" dirty="0">
                <a:cs typeface="Arial" pitchFamily="34" charset="0"/>
              </a:rPr>
              <a:t>вариант </a:t>
            </a:r>
            <a:r>
              <a:rPr lang="en-US" sz="2000" b="1" dirty="0">
                <a:cs typeface="Arial" pitchFamily="34" charset="0"/>
              </a:rPr>
              <a:t>CYP2D6*4  </a:t>
            </a:r>
            <a:r>
              <a:rPr lang="ru-RU" sz="2000" b="1" dirty="0">
                <a:cs typeface="Arial" pitchFamily="34" charset="0"/>
              </a:rPr>
              <a:t>(</a:t>
            </a:r>
            <a:r>
              <a:rPr lang="en-US" sz="2000" b="1" dirty="0">
                <a:cs typeface="Arial" pitchFamily="34" charset="0"/>
              </a:rPr>
              <a:t>1846G&gt;A </a:t>
            </a:r>
            <a:r>
              <a:rPr lang="ru-RU" sz="2000" b="1" dirty="0">
                <a:cs typeface="Arial" pitchFamily="34" charset="0"/>
              </a:rPr>
              <a:t>, </a:t>
            </a:r>
            <a:r>
              <a:rPr lang="en-US" sz="2000" b="1" dirty="0">
                <a:cs typeface="Arial" pitchFamily="34" charset="0"/>
              </a:rPr>
              <a:t>rs3892097</a:t>
            </a:r>
            <a:r>
              <a:rPr lang="ru-RU" sz="2000" b="1" dirty="0">
                <a:cs typeface="Arial" pitchFamily="34" charset="0"/>
              </a:rPr>
              <a:t>)</a:t>
            </a:r>
            <a:endParaRPr lang="ru-RU" b="1" dirty="0">
              <a:cs typeface="Arial" pitchFamily="34" charset="0"/>
            </a:endParaRPr>
          </a:p>
          <a:p>
            <a:pPr marL="914400" lvl="1" indent="-914400" algn="ctr">
              <a:lnSpc>
                <a:spcPct val="114000"/>
              </a:lnSpc>
            </a:pPr>
            <a:endParaRPr lang="ru-RU" sz="3200" b="1" dirty="0">
              <a:solidFill>
                <a:srgbClr val="000080"/>
              </a:solidFill>
              <a:cs typeface="Arial" pitchFamily="34" charset="0"/>
            </a:endParaRPr>
          </a:p>
        </p:txBody>
      </p:sp>
    </p:spTree>
    <p:extLst>
      <p:ext uri="{BB962C8B-B14F-4D97-AF65-F5344CB8AC3E}">
        <p14:creationId xmlns:p14="http://schemas.microsoft.com/office/powerpoint/2010/main" val="271397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3" presetClass="emph" presetSubtype="2" fill="hold" nodeType="withEffect">
                                  <p:stCondLst>
                                    <p:cond delay="0"/>
                                  </p:stCondLst>
                                  <p:childTnLst>
                                    <p:animClr clrSpc="rgb" dir="cw">
                                      <p:cBhvr override="childStyle">
                                        <p:cTn id="28" dur="500" fill="hold"/>
                                        <p:tgtEl>
                                          <p:spTgt spid="11">
                                            <p:txEl>
                                              <p:pRg st="2" end="2"/>
                                            </p:txEl>
                                          </p:spTgt>
                                        </p:tgtEl>
                                        <p:attrNameLst>
                                          <p:attrName>style.color</p:attrName>
                                        </p:attrNameLst>
                                      </p:cBhvr>
                                      <p:to>
                                        <a:schemeClr val="tx1"/>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3" presetClass="emph" presetSubtype="2" fill="hold" nodeType="withEffect">
                                  <p:stCondLst>
                                    <p:cond delay="0"/>
                                  </p:stCondLst>
                                  <p:childTnLst>
                                    <p:animClr clrSpc="rgb" dir="cw">
                                      <p:cBhvr override="childStyle">
                                        <p:cTn id="38" dur="500" fill="hold"/>
                                        <p:tgtEl>
                                          <p:spTgt spid="11">
                                            <p:txEl>
                                              <p:pRg st="4" end="4"/>
                                            </p:txEl>
                                          </p:spTgt>
                                        </p:tgtEl>
                                        <p:attrNameLst>
                                          <p:attrName>style.color</p:attrName>
                                        </p:attrNameLst>
                                      </p:cBhvr>
                                      <p:to>
                                        <a:srgbClr val="C8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Рисунок 18"/>
          <p:cNvPicPr>
            <a:picLocks noChangeAspect="1" noChangeArrowheads="1"/>
          </p:cNvPicPr>
          <p:nvPr/>
        </p:nvPicPr>
        <p:blipFill>
          <a:blip r:embed="rId3" cstate="print">
            <a:lum contrast="20000"/>
            <a:extLst>
              <a:ext uri="{28A0092B-C50C-407E-A947-70E740481C1C}">
                <a14:useLocalDpi xmlns:a14="http://schemas.microsoft.com/office/drawing/2010/main" val="0"/>
              </a:ext>
            </a:extLst>
          </a:blip>
          <a:srcRect/>
          <a:stretch>
            <a:fillRect/>
          </a:stretch>
        </p:blipFill>
        <p:spPr bwMode="auto">
          <a:xfrm>
            <a:off x="457200" y="3124200"/>
            <a:ext cx="8534400" cy="1752600"/>
          </a:xfrm>
          <a:prstGeom prst="rect">
            <a:avLst/>
          </a:prstGeom>
          <a:noFill/>
          <a:ln w="9525">
            <a:noFill/>
            <a:miter lim="800000"/>
            <a:headEnd/>
            <a:tailEnd/>
          </a:ln>
        </p:spPr>
      </p:pic>
      <p:pic>
        <p:nvPicPr>
          <p:cNvPr id="40963" name="Рисунок 12"/>
          <p:cNvPicPr>
            <a:picLocks noChangeAspect="1" noChangeArrowheads="1"/>
          </p:cNvPicPr>
          <p:nvPr/>
        </p:nvPicPr>
        <p:blipFill>
          <a:blip r:embed="rId4" cstate="print">
            <a:lum bright="10000" contrast="20000"/>
            <a:extLst>
              <a:ext uri="{28A0092B-C50C-407E-A947-70E740481C1C}">
                <a14:useLocalDpi xmlns:a14="http://schemas.microsoft.com/office/drawing/2010/main" val="0"/>
              </a:ext>
            </a:extLst>
          </a:blip>
          <a:srcRect/>
          <a:stretch>
            <a:fillRect/>
          </a:stretch>
        </p:blipFill>
        <p:spPr bwMode="auto">
          <a:xfrm>
            <a:off x="152400" y="914400"/>
            <a:ext cx="4648200" cy="649288"/>
          </a:xfrm>
          <a:prstGeom prst="rect">
            <a:avLst/>
          </a:prstGeom>
          <a:noFill/>
          <a:ln w="9525">
            <a:noFill/>
            <a:miter lim="800000"/>
            <a:headEnd/>
            <a:tailEnd/>
          </a:ln>
        </p:spPr>
      </p:pic>
      <p:sp>
        <p:nvSpPr>
          <p:cNvPr id="40964" name="TextBox 2"/>
          <p:cNvSpPr txBox="1">
            <a:spLocks noChangeArrowheads="1"/>
          </p:cNvSpPr>
          <p:nvPr/>
        </p:nvSpPr>
        <p:spPr bwMode="auto">
          <a:xfrm>
            <a:off x="0" y="0"/>
            <a:ext cx="9144000" cy="954107"/>
          </a:xfrm>
          <a:prstGeom prst="rect">
            <a:avLst/>
          </a:prstGeom>
          <a:noFill/>
          <a:ln w="9525">
            <a:noFill/>
            <a:miter lim="800000"/>
            <a:headEnd/>
            <a:tailEnd/>
          </a:ln>
        </p:spPr>
        <p:txBody>
          <a:bodyPr>
            <a:spAutoFit/>
          </a:bodyPr>
          <a:lstStyle/>
          <a:p>
            <a:pPr marL="0" lvl="1" algn="ctr"/>
            <a:r>
              <a:rPr lang="ru-RU" sz="3200" b="1" dirty="0" smtClean="0">
                <a:solidFill>
                  <a:srgbClr val="0000FF"/>
                </a:solidFill>
                <a:cs typeface="Arial" pitchFamily="34" charset="0"/>
              </a:rPr>
              <a:t>Количественный анализ</a:t>
            </a:r>
            <a:endParaRPr lang="ru-RU" sz="3200" b="1" dirty="0" smtClean="0">
              <a:solidFill>
                <a:srgbClr val="000080"/>
              </a:solidFill>
              <a:cs typeface="Arial" pitchFamily="34" charset="0"/>
            </a:endParaRPr>
          </a:p>
          <a:p>
            <a:pPr algn="ctr"/>
            <a:r>
              <a:rPr lang="ru-RU" sz="2400" b="1" dirty="0" smtClean="0">
                <a:solidFill>
                  <a:srgbClr val="0070C0"/>
                </a:solidFill>
                <a:latin typeface="Calibri" pitchFamily="34" charset="0"/>
              </a:rPr>
              <a:t>на </a:t>
            </a:r>
            <a:r>
              <a:rPr lang="ru-RU" sz="2400" b="1" dirty="0">
                <a:solidFill>
                  <a:srgbClr val="0070C0"/>
                </a:solidFill>
                <a:latin typeface="Calibri" pitchFamily="34" charset="0"/>
              </a:rPr>
              <a:t>системах генетического анализа серии «</a:t>
            </a:r>
            <a:r>
              <a:rPr lang="en-US" sz="2400" b="1" dirty="0" err="1">
                <a:solidFill>
                  <a:srgbClr val="0070C0"/>
                </a:solidFill>
                <a:latin typeface="Calibri" pitchFamily="34" charset="0"/>
              </a:rPr>
              <a:t>PyroMark</a:t>
            </a:r>
            <a:r>
              <a:rPr lang="ru-RU" sz="2400" b="1" dirty="0">
                <a:solidFill>
                  <a:srgbClr val="0070C0"/>
                </a:solidFill>
                <a:latin typeface="Calibri" pitchFamily="34" charset="0"/>
              </a:rPr>
              <a:t>»</a:t>
            </a:r>
          </a:p>
        </p:txBody>
      </p:sp>
      <p:sp>
        <p:nvSpPr>
          <p:cNvPr id="40965" name="Прямоугольник 18"/>
          <p:cNvSpPr>
            <a:spLocks noChangeArrowheads="1"/>
          </p:cNvSpPr>
          <p:nvPr/>
        </p:nvSpPr>
        <p:spPr bwMode="auto">
          <a:xfrm>
            <a:off x="5105400" y="1314450"/>
            <a:ext cx="3886200" cy="1200150"/>
          </a:xfrm>
          <a:prstGeom prst="rect">
            <a:avLst/>
          </a:prstGeom>
          <a:noFill/>
          <a:ln w="9525">
            <a:noFill/>
            <a:miter lim="800000"/>
            <a:headEnd/>
            <a:tailEnd/>
          </a:ln>
        </p:spPr>
        <p:txBody>
          <a:bodyPr>
            <a:spAutoFit/>
          </a:bodyPr>
          <a:lstStyle/>
          <a:p>
            <a:pPr algn="ctr"/>
            <a:r>
              <a:rPr lang="ru-RU">
                <a:latin typeface="Calibri" pitchFamily="34" charset="0"/>
              </a:rPr>
              <a:t>Через ПО «</a:t>
            </a:r>
            <a:r>
              <a:rPr lang="en-US">
                <a:latin typeface="Calibri" pitchFamily="34" charset="0"/>
              </a:rPr>
              <a:t>PyroMark</a:t>
            </a:r>
            <a:r>
              <a:rPr lang="ru-RU">
                <a:latin typeface="Calibri" pitchFamily="34" charset="0"/>
              </a:rPr>
              <a:t>» задается последовательность, учитывая все описанные (</a:t>
            </a:r>
            <a:r>
              <a:rPr lang="en-US">
                <a:latin typeface="Calibri" pitchFamily="34" charset="0"/>
              </a:rPr>
              <a:t>Cosmic) </a:t>
            </a:r>
            <a:r>
              <a:rPr lang="ru-RU">
                <a:latin typeface="Calibri" pitchFamily="34" charset="0"/>
              </a:rPr>
              <a:t>мутации в секвенируемой области</a:t>
            </a:r>
          </a:p>
        </p:txBody>
      </p:sp>
      <p:cxnSp>
        <p:nvCxnSpPr>
          <p:cNvPr id="5" name="Прямая со стрелкой 4"/>
          <p:cNvCxnSpPr/>
          <p:nvPr/>
        </p:nvCxnSpPr>
        <p:spPr>
          <a:xfrm flipH="1" flipV="1">
            <a:off x="3124200" y="1447800"/>
            <a:ext cx="1981200" cy="477838"/>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pic>
        <p:nvPicPr>
          <p:cNvPr id="40967" name="Picture 15"/>
          <p:cNvPicPr>
            <a:picLocks noChangeAspect="1" noChangeArrowheads="1"/>
          </p:cNvPicPr>
          <p:nvPr/>
        </p:nvPicPr>
        <p:blipFill>
          <a:blip r:embed="rId5" cstate="print">
            <a:lum contrast="20000"/>
            <a:extLst>
              <a:ext uri="{28A0092B-C50C-407E-A947-70E740481C1C}">
                <a14:useLocalDpi xmlns:a14="http://schemas.microsoft.com/office/drawing/2010/main" val="0"/>
              </a:ext>
            </a:extLst>
          </a:blip>
          <a:srcRect/>
          <a:stretch>
            <a:fillRect/>
          </a:stretch>
        </p:blipFill>
        <p:spPr bwMode="auto">
          <a:xfrm>
            <a:off x="1905000" y="2133600"/>
            <a:ext cx="1143000" cy="898525"/>
          </a:xfrm>
          <a:prstGeom prst="rect">
            <a:avLst/>
          </a:prstGeom>
          <a:noFill/>
          <a:ln w="9525">
            <a:noFill/>
            <a:miter lim="800000"/>
            <a:headEnd/>
            <a:tailEnd/>
          </a:ln>
        </p:spPr>
      </p:pic>
      <p:cxnSp>
        <p:nvCxnSpPr>
          <p:cNvPr id="14" name="Прямая со стрелкой 13"/>
          <p:cNvCxnSpPr/>
          <p:nvPr/>
        </p:nvCxnSpPr>
        <p:spPr>
          <a:xfrm>
            <a:off x="2514600" y="1371600"/>
            <a:ext cx="0" cy="457200"/>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pic>
        <p:nvPicPr>
          <p:cNvPr id="40969" name="Рисунок 22"/>
          <p:cNvPicPr>
            <a:picLocks noChangeAspect="1" noChangeArrowheads="1"/>
          </p:cNvPicPr>
          <p:nvPr/>
        </p:nvPicPr>
        <p:blipFill>
          <a:blip r:embed="rId6" cstate="print">
            <a:extLst>
              <a:ext uri="{28A0092B-C50C-407E-A947-70E740481C1C}">
                <a14:useLocalDpi xmlns:a14="http://schemas.microsoft.com/office/drawing/2010/main" val="0"/>
              </a:ext>
            </a:extLst>
          </a:blip>
          <a:srcRect l="9009" t="8333" r="2394"/>
          <a:stretch>
            <a:fillRect/>
          </a:stretch>
        </p:blipFill>
        <p:spPr bwMode="auto">
          <a:xfrm>
            <a:off x="609600" y="5105400"/>
            <a:ext cx="8458200" cy="1752600"/>
          </a:xfrm>
          <a:prstGeom prst="rect">
            <a:avLst/>
          </a:prstGeom>
          <a:noFill/>
          <a:ln w="9525">
            <a:noFill/>
            <a:miter lim="800000"/>
            <a:headEnd/>
            <a:tailEnd/>
          </a:ln>
        </p:spPr>
      </p:pic>
      <p:sp>
        <p:nvSpPr>
          <p:cNvPr id="40970" name="TextBox 23"/>
          <p:cNvSpPr txBox="1">
            <a:spLocks noChangeArrowheads="1"/>
          </p:cNvSpPr>
          <p:nvPr/>
        </p:nvSpPr>
        <p:spPr bwMode="auto">
          <a:xfrm>
            <a:off x="4724400" y="2743200"/>
            <a:ext cx="4333875" cy="338138"/>
          </a:xfrm>
          <a:prstGeom prst="rect">
            <a:avLst/>
          </a:prstGeom>
          <a:noFill/>
          <a:ln w="9525">
            <a:noFill/>
            <a:miter lim="800000"/>
            <a:headEnd/>
            <a:tailEnd/>
          </a:ln>
        </p:spPr>
        <p:txBody>
          <a:bodyPr wrap="none">
            <a:spAutoFit/>
          </a:bodyPr>
          <a:lstStyle/>
          <a:p>
            <a:r>
              <a:rPr lang="ru-RU" sz="1600">
                <a:latin typeface="Calibri" pitchFamily="34" charset="0"/>
              </a:rPr>
              <a:t>Относительная ожидаемая высота сигнала</a:t>
            </a:r>
          </a:p>
        </p:txBody>
      </p:sp>
      <p:sp>
        <p:nvSpPr>
          <p:cNvPr id="40971" name="TextBox 24"/>
          <p:cNvSpPr txBox="1">
            <a:spLocks noChangeArrowheads="1"/>
          </p:cNvSpPr>
          <p:nvPr/>
        </p:nvSpPr>
        <p:spPr bwMode="auto">
          <a:xfrm>
            <a:off x="1981200" y="1752600"/>
            <a:ext cx="1039813" cy="276225"/>
          </a:xfrm>
          <a:prstGeom prst="rect">
            <a:avLst/>
          </a:prstGeom>
          <a:noFill/>
          <a:ln w="9525">
            <a:noFill/>
            <a:miter lim="800000"/>
            <a:headEnd/>
            <a:tailEnd/>
          </a:ln>
        </p:spPr>
        <p:txBody>
          <a:bodyPr wrap="none">
            <a:spAutoFit/>
          </a:bodyPr>
          <a:lstStyle/>
          <a:p>
            <a:r>
              <a:rPr lang="ru-RU" sz="1200">
                <a:latin typeface="Calibri" pitchFamily="34" charset="0"/>
              </a:rPr>
              <a:t>А  </a:t>
            </a:r>
            <a:r>
              <a:rPr lang="en-US" sz="1200">
                <a:latin typeface="Calibri" pitchFamily="34" charset="0"/>
              </a:rPr>
              <a:t>  G   T   C</a:t>
            </a:r>
            <a:endParaRPr lang="ru-RU" sz="1200">
              <a:latin typeface="Calibri" pitchFamily="34" charset="0"/>
            </a:endParaRPr>
          </a:p>
        </p:txBody>
      </p:sp>
      <p:cxnSp>
        <p:nvCxnSpPr>
          <p:cNvPr id="28" name="Прямая со стрелкой 27"/>
          <p:cNvCxnSpPr/>
          <p:nvPr/>
        </p:nvCxnSpPr>
        <p:spPr>
          <a:xfrm>
            <a:off x="2743200" y="5181600"/>
            <a:ext cx="609600" cy="762000"/>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30" name="Прямая со стрелкой 29"/>
          <p:cNvCxnSpPr/>
          <p:nvPr/>
        </p:nvCxnSpPr>
        <p:spPr>
          <a:xfrm>
            <a:off x="3276600" y="5257800"/>
            <a:ext cx="609600" cy="762000"/>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31" name="Прямая со стрелкой 30"/>
          <p:cNvCxnSpPr/>
          <p:nvPr/>
        </p:nvCxnSpPr>
        <p:spPr>
          <a:xfrm>
            <a:off x="4648200" y="5562600"/>
            <a:ext cx="609600" cy="762000"/>
          </a:xfrm>
          <a:prstGeom prst="straightConnector1">
            <a:avLst/>
          </a:prstGeom>
          <a:ln w="25400">
            <a:solidFill>
              <a:srgbClr val="7030A0"/>
            </a:solidFill>
            <a:tailEnd type="arrow"/>
          </a:ln>
        </p:spPr>
        <p:style>
          <a:lnRef idx="3">
            <a:schemeClr val="accent6"/>
          </a:lnRef>
          <a:fillRef idx="0">
            <a:schemeClr val="accent6"/>
          </a:fillRef>
          <a:effectRef idx="2">
            <a:schemeClr val="accent6"/>
          </a:effectRef>
          <a:fontRef idx="minor">
            <a:schemeClr val="tx1"/>
          </a:fontRef>
        </p:style>
      </p:cxnSp>
      <p:cxnSp>
        <p:nvCxnSpPr>
          <p:cNvPr id="32" name="Прямая со стрелкой 31"/>
          <p:cNvCxnSpPr/>
          <p:nvPr/>
        </p:nvCxnSpPr>
        <p:spPr>
          <a:xfrm>
            <a:off x="5638800" y="5562600"/>
            <a:ext cx="609600" cy="762000"/>
          </a:xfrm>
          <a:prstGeom prst="straightConnector1">
            <a:avLst/>
          </a:prstGeom>
          <a:ln w="25400">
            <a:solidFill>
              <a:srgbClr val="7030A0"/>
            </a:solidFill>
            <a:tailEnd type="arrow"/>
          </a:ln>
        </p:spPr>
        <p:style>
          <a:lnRef idx="3">
            <a:schemeClr val="accent6"/>
          </a:lnRef>
          <a:fillRef idx="0">
            <a:schemeClr val="accent6"/>
          </a:fillRef>
          <a:effectRef idx="2">
            <a:schemeClr val="accent6"/>
          </a:effectRef>
          <a:fontRef idx="minor">
            <a:schemeClr val="tx1"/>
          </a:fontRef>
        </p:style>
      </p:cxnSp>
      <p:cxnSp>
        <p:nvCxnSpPr>
          <p:cNvPr id="33" name="Прямая со стрелкой 32"/>
          <p:cNvCxnSpPr/>
          <p:nvPr/>
        </p:nvCxnSpPr>
        <p:spPr>
          <a:xfrm flipH="1">
            <a:off x="6629400" y="5181600"/>
            <a:ext cx="1143000" cy="685800"/>
          </a:xfrm>
          <a:prstGeom prst="straightConnector1">
            <a:avLst/>
          </a:prstGeom>
          <a:ln w="25400">
            <a:solidFill>
              <a:srgbClr val="00B050"/>
            </a:solidFill>
            <a:tailEnd type="arrow"/>
          </a:ln>
        </p:spPr>
        <p:style>
          <a:lnRef idx="3">
            <a:schemeClr val="accent6"/>
          </a:lnRef>
          <a:fillRef idx="0">
            <a:schemeClr val="accent6"/>
          </a:fillRef>
          <a:effectRef idx="2">
            <a:schemeClr val="accent6"/>
          </a:effectRef>
          <a:fontRef idx="minor">
            <a:schemeClr val="tx1"/>
          </a:fontRef>
        </p:style>
      </p:cxnSp>
      <p:sp>
        <p:nvSpPr>
          <p:cNvPr id="40977" name="TextBox 19"/>
          <p:cNvSpPr txBox="1">
            <a:spLocks noChangeArrowheads="1"/>
          </p:cNvSpPr>
          <p:nvPr/>
        </p:nvSpPr>
        <p:spPr bwMode="auto">
          <a:xfrm rot="-5400000">
            <a:off x="-311943" y="3740943"/>
            <a:ext cx="1085850" cy="461963"/>
          </a:xfrm>
          <a:prstGeom prst="rect">
            <a:avLst/>
          </a:prstGeom>
          <a:noFill/>
          <a:ln w="9525">
            <a:noFill/>
            <a:miter lim="800000"/>
            <a:headEnd/>
            <a:tailEnd/>
          </a:ln>
        </p:spPr>
        <p:txBody>
          <a:bodyPr wrap="none">
            <a:spAutoFit/>
          </a:bodyPr>
          <a:lstStyle/>
          <a:p>
            <a:r>
              <a:rPr lang="ru-RU" sz="1200">
                <a:latin typeface="Calibri" pitchFamily="34" charset="0"/>
              </a:rPr>
              <a:t>Количество</a:t>
            </a:r>
          </a:p>
          <a:p>
            <a:r>
              <a:rPr lang="ru-RU" sz="1200">
                <a:latin typeface="Calibri" pitchFamily="34" charset="0"/>
              </a:rPr>
              <a:t>нуклеотидов</a:t>
            </a:r>
          </a:p>
        </p:txBody>
      </p:sp>
      <p:sp>
        <p:nvSpPr>
          <p:cNvPr id="40978" name="TextBox 20"/>
          <p:cNvSpPr txBox="1">
            <a:spLocks noChangeArrowheads="1"/>
          </p:cNvSpPr>
          <p:nvPr/>
        </p:nvSpPr>
        <p:spPr bwMode="auto">
          <a:xfrm>
            <a:off x="7239000" y="4724400"/>
            <a:ext cx="1905000" cy="276225"/>
          </a:xfrm>
          <a:prstGeom prst="rect">
            <a:avLst/>
          </a:prstGeom>
          <a:noFill/>
          <a:ln w="9525">
            <a:noFill/>
            <a:miter lim="800000"/>
            <a:headEnd/>
            <a:tailEnd/>
          </a:ln>
        </p:spPr>
        <p:txBody>
          <a:bodyPr>
            <a:spAutoFit/>
          </a:bodyPr>
          <a:lstStyle/>
          <a:p>
            <a:r>
              <a:rPr lang="ru-RU" sz="1200">
                <a:latin typeface="Calibri" pitchFamily="34" charset="0"/>
              </a:rPr>
              <a:t>Порядок нуклеотидов</a:t>
            </a:r>
          </a:p>
        </p:txBody>
      </p:sp>
    </p:spTree>
    <p:extLst>
      <p:ext uri="{BB962C8B-B14F-4D97-AF65-F5344CB8AC3E}">
        <p14:creationId xmlns:p14="http://schemas.microsoft.com/office/powerpoint/2010/main" val="1621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68413"/>
            <a:ext cx="6792913" cy="5473700"/>
          </a:xfrm>
          <a:prstGeom prst="rect">
            <a:avLst/>
          </a:prstGeom>
          <a:noFill/>
          <a:ln w="9525">
            <a:noFill/>
            <a:miter lim="800000"/>
            <a:headEnd/>
            <a:tailEnd/>
          </a:ln>
        </p:spPr>
      </p:pic>
      <p:sp>
        <p:nvSpPr>
          <p:cNvPr id="14339" name="TextBox 3"/>
          <p:cNvSpPr txBox="1">
            <a:spLocks noChangeArrowheads="1"/>
          </p:cNvSpPr>
          <p:nvPr/>
        </p:nvSpPr>
        <p:spPr bwMode="auto">
          <a:xfrm>
            <a:off x="0" y="0"/>
            <a:ext cx="9144000" cy="1270000"/>
          </a:xfrm>
          <a:prstGeom prst="rect">
            <a:avLst/>
          </a:prstGeom>
          <a:noFill/>
          <a:ln w="9525">
            <a:noFill/>
            <a:miter lim="800000"/>
            <a:headEnd/>
            <a:tailEnd/>
          </a:ln>
        </p:spPr>
        <p:txBody>
          <a:bodyPr>
            <a:spAutoFit/>
          </a:bodyPr>
          <a:lstStyle/>
          <a:p>
            <a:pPr marL="914400" lvl="1" indent="-914400" algn="ctr">
              <a:lnSpc>
                <a:spcPct val="114000"/>
              </a:lnSpc>
            </a:pPr>
            <a:r>
              <a:rPr lang="ru-RU" sz="3200" b="1" dirty="0">
                <a:solidFill>
                  <a:srgbClr val="0000FF"/>
                </a:solidFill>
                <a:cs typeface="Arial" pitchFamily="34" charset="0"/>
              </a:rPr>
              <a:t>Количественный анализ</a:t>
            </a:r>
            <a:endParaRPr lang="ru-RU" sz="3200" b="1" dirty="0">
              <a:solidFill>
                <a:srgbClr val="000080"/>
              </a:solidFill>
              <a:cs typeface="Arial" pitchFamily="34" charset="0"/>
            </a:endParaRPr>
          </a:p>
          <a:p>
            <a:pPr marL="538163" lvl="2" indent="-182563">
              <a:buFont typeface="Wingdings" pitchFamily="2" charset="2"/>
              <a:buChar char="Ø"/>
            </a:pPr>
            <a:r>
              <a:rPr lang="ru-RU" sz="2000" dirty="0">
                <a:cs typeface="Arial" pitchFamily="34" charset="0"/>
              </a:rPr>
              <a:t>Анализируется  образец с произвольным соотношением аллелей в известной последовательности (соматические мутации, смеси)</a:t>
            </a:r>
          </a:p>
        </p:txBody>
      </p:sp>
      <p:sp>
        <p:nvSpPr>
          <p:cNvPr id="14340" name="Прямоугольник 18"/>
          <p:cNvSpPr>
            <a:spLocks noChangeArrowheads="1"/>
          </p:cNvSpPr>
          <p:nvPr/>
        </p:nvSpPr>
        <p:spPr bwMode="auto">
          <a:xfrm>
            <a:off x="6804025" y="1341438"/>
            <a:ext cx="2376488" cy="2446337"/>
          </a:xfrm>
          <a:prstGeom prst="rect">
            <a:avLst/>
          </a:prstGeom>
          <a:noFill/>
          <a:ln w="9525">
            <a:noFill/>
            <a:miter lim="800000"/>
            <a:headEnd/>
            <a:tailEnd/>
          </a:ln>
        </p:spPr>
        <p:txBody>
          <a:bodyPr>
            <a:spAutoFit/>
          </a:bodyPr>
          <a:lstStyle/>
          <a:p>
            <a:r>
              <a:rPr lang="ru-RU" sz="1700">
                <a:cs typeface="Arial" pitchFamily="34" charset="0"/>
              </a:rPr>
              <a:t>Анализируемая последовательность с предполагаемой мутацией</a:t>
            </a:r>
          </a:p>
          <a:p>
            <a:endParaRPr lang="ru-RU" sz="1700">
              <a:cs typeface="Arial" pitchFamily="34" charset="0"/>
            </a:endParaRPr>
          </a:p>
          <a:p>
            <a:r>
              <a:rPr lang="ru-RU" sz="1700">
                <a:cs typeface="Arial" pitchFamily="34" charset="0"/>
              </a:rPr>
              <a:t>Последовательность</a:t>
            </a:r>
            <a:r>
              <a:rPr lang="en-US" sz="1700">
                <a:cs typeface="Arial" pitchFamily="34" charset="0"/>
              </a:rPr>
              <a:t> </a:t>
            </a:r>
            <a:r>
              <a:rPr lang="ru-RU" sz="1700">
                <a:cs typeface="Arial" pitchFamily="34" charset="0"/>
              </a:rPr>
              <a:t>добавления нуклеотидов</a:t>
            </a:r>
          </a:p>
          <a:p>
            <a:endParaRPr lang="ru-RU" sz="1700">
              <a:cs typeface="Arial" pitchFamily="34" charset="0"/>
            </a:endParaRPr>
          </a:p>
        </p:txBody>
      </p:sp>
      <p:cxnSp>
        <p:nvCxnSpPr>
          <p:cNvPr id="9" name="Прямая со стрелкой 8"/>
          <p:cNvCxnSpPr/>
          <p:nvPr/>
        </p:nvCxnSpPr>
        <p:spPr>
          <a:xfrm flipH="1">
            <a:off x="6038850" y="1557338"/>
            <a:ext cx="836613" cy="569912"/>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14342" name="TextBox 12"/>
          <p:cNvSpPr txBox="1">
            <a:spLocks noChangeArrowheads="1"/>
          </p:cNvSpPr>
          <p:nvPr/>
        </p:nvSpPr>
        <p:spPr bwMode="auto">
          <a:xfrm>
            <a:off x="3059113" y="5013325"/>
            <a:ext cx="4522787" cy="646113"/>
          </a:xfrm>
          <a:prstGeom prst="rect">
            <a:avLst/>
          </a:prstGeom>
          <a:solidFill>
            <a:srgbClr val="FFFF00"/>
          </a:solidFill>
          <a:ln w="9525">
            <a:noFill/>
            <a:miter lim="800000"/>
            <a:headEnd/>
            <a:tailEnd/>
          </a:ln>
        </p:spPr>
        <p:txBody>
          <a:bodyPr wrap="none">
            <a:spAutoFit/>
          </a:bodyPr>
          <a:lstStyle/>
          <a:p>
            <a:r>
              <a:rPr lang="ru-RU">
                <a:cs typeface="Arial" pitchFamily="34" charset="0"/>
              </a:rPr>
              <a:t>Автоматическая количественная оценка</a:t>
            </a:r>
          </a:p>
          <a:p>
            <a:r>
              <a:rPr lang="ru-RU">
                <a:cs typeface="Arial" pitchFamily="34" charset="0"/>
              </a:rPr>
              <a:t>доли мутантного аллеля</a:t>
            </a:r>
          </a:p>
        </p:txBody>
      </p:sp>
      <p:cxnSp>
        <p:nvCxnSpPr>
          <p:cNvPr id="14" name="Прямая со стрелкой 13"/>
          <p:cNvCxnSpPr>
            <a:stCxn id="14342" idx="1"/>
          </p:cNvCxnSpPr>
          <p:nvPr/>
        </p:nvCxnSpPr>
        <p:spPr>
          <a:xfrm flipH="1">
            <a:off x="2297113" y="5335588"/>
            <a:ext cx="762000" cy="95250"/>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16" name="Прямая со стрелкой 15"/>
          <p:cNvCxnSpPr/>
          <p:nvPr/>
        </p:nvCxnSpPr>
        <p:spPr>
          <a:xfrm flipH="1" flipV="1">
            <a:off x="6038850" y="2997200"/>
            <a:ext cx="836613" cy="144463"/>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0" name="Прямая со стрелкой 19"/>
          <p:cNvCxnSpPr/>
          <p:nvPr/>
        </p:nvCxnSpPr>
        <p:spPr>
          <a:xfrm flipH="1">
            <a:off x="2627313" y="2205038"/>
            <a:ext cx="4248150" cy="71437"/>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1" name="Овал 20"/>
          <p:cNvSpPr/>
          <p:nvPr/>
        </p:nvSpPr>
        <p:spPr>
          <a:xfrm>
            <a:off x="2484438" y="1989138"/>
            <a:ext cx="215900" cy="360362"/>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72050"/>
            <a:ext cx="8424863" cy="1885950"/>
          </a:xfrm>
          <a:prstGeom prst="rect">
            <a:avLst/>
          </a:prstGeom>
          <a:noFill/>
          <a:ln w="9525">
            <a:noFill/>
            <a:miter lim="800000"/>
            <a:headEnd/>
            <a:tailEnd/>
          </a:ln>
        </p:spPr>
      </p:pic>
      <p:cxnSp>
        <p:nvCxnSpPr>
          <p:cNvPr id="26" name="Прямая со стрелкой 25"/>
          <p:cNvCxnSpPr/>
          <p:nvPr/>
        </p:nvCxnSpPr>
        <p:spPr>
          <a:xfrm flipH="1">
            <a:off x="2051050" y="5373688"/>
            <a:ext cx="936625" cy="792162"/>
          </a:xfrm>
          <a:prstGeom prst="straightConnector1">
            <a:avLst/>
          </a:prstGeom>
          <a:ln w="25400">
            <a:solidFill>
              <a:srgbClr val="FF0000"/>
            </a:solidFill>
            <a:tailEnd type="arrow"/>
          </a:ln>
        </p:spPr>
        <p:style>
          <a:lnRef idx="3">
            <a:schemeClr val="accent6"/>
          </a:lnRef>
          <a:fillRef idx="0">
            <a:schemeClr val="accent6"/>
          </a:fillRef>
          <a:effectRef idx="2">
            <a:schemeClr val="accent6"/>
          </a:effectRef>
          <a:fontRef idx="minor">
            <a:schemeClr val="tx1"/>
          </a:fontRef>
        </p:style>
      </p:cxnSp>
      <p:sp>
        <p:nvSpPr>
          <p:cNvPr id="27" name="TextBox 26"/>
          <p:cNvSpPr txBox="1">
            <a:spLocks noChangeArrowheads="1"/>
          </p:cNvSpPr>
          <p:nvPr/>
        </p:nvSpPr>
        <p:spPr bwMode="auto">
          <a:xfrm>
            <a:off x="0" y="5013325"/>
            <a:ext cx="7077075" cy="338138"/>
          </a:xfrm>
          <a:prstGeom prst="rect">
            <a:avLst/>
          </a:prstGeom>
          <a:noFill/>
          <a:ln w="9525">
            <a:noFill/>
            <a:miter lim="800000"/>
            <a:headEnd/>
            <a:tailEnd/>
          </a:ln>
        </p:spPr>
        <p:txBody>
          <a:bodyPr wrap="none">
            <a:spAutoFit/>
          </a:bodyPr>
          <a:lstStyle/>
          <a:p>
            <a:r>
              <a:rPr lang="ru-RU" sz="1600">
                <a:cs typeface="Arial" pitchFamily="34" charset="0"/>
              </a:rPr>
              <a:t>Ожидаемая относительная высота сигнала при 20% мутантного аллеля</a:t>
            </a:r>
          </a:p>
        </p:txBody>
      </p:sp>
    </p:spTree>
    <p:extLst>
      <p:ext uri="{BB962C8B-B14F-4D97-AF65-F5344CB8AC3E}">
        <p14:creationId xmlns:p14="http://schemas.microsoft.com/office/powerpoint/2010/main" val="336777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9"/>
          <p:cNvSpPr txBox="1">
            <a:spLocks noChangeArrowheads="1"/>
          </p:cNvSpPr>
          <p:nvPr/>
        </p:nvSpPr>
        <p:spPr bwMode="auto">
          <a:xfrm>
            <a:off x="14413" y="0"/>
            <a:ext cx="6684715" cy="461665"/>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eaLnBrk="0" hangingPunct="0">
              <a:defRPr sz="2400" b="1">
                <a:solidFill>
                  <a:srgbClr val="0000FF"/>
                </a:solidFil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t>C</a:t>
            </a:r>
            <a:r>
              <a:rPr lang="ru-RU" dirty="0" err="1"/>
              <a:t>еквенирование</a:t>
            </a:r>
            <a:r>
              <a:rPr lang="ru-RU" dirty="0"/>
              <a:t> </a:t>
            </a:r>
            <a:r>
              <a:rPr lang="en-US" i="1" dirty="0"/>
              <a:t>de novo</a:t>
            </a:r>
            <a:r>
              <a:rPr lang="ru-RU" dirty="0"/>
              <a:t>: вводим </a:t>
            </a:r>
            <a:r>
              <a:rPr lang="en-US" dirty="0"/>
              <a:t>(AGTC</a:t>
            </a:r>
            <a:r>
              <a:rPr lang="ru-RU" dirty="0"/>
              <a:t>)</a:t>
            </a:r>
            <a:r>
              <a:rPr lang="en-US" dirty="0"/>
              <a:t>n</a:t>
            </a:r>
            <a:endParaRPr lang="ru-RU" dirty="0"/>
          </a:p>
        </p:txBody>
      </p:sp>
      <p:pic>
        <p:nvPicPr>
          <p:cNvPr id="481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r="34920"/>
          <a:stretch>
            <a:fillRect/>
          </a:stretch>
        </p:blipFill>
        <p:spPr bwMode="auto">
          <a:xfrm>
            <a:off x="179388" y="3500438"/>
            <a:ext cx="8855075" cy="2952750"/>
          </a:xfrm>
          <a:prstGeom prst="rect">
            <a:avLst/>
          </a:prstGeom>
          <a:noFill/>
          <a:ln w="9525">
            <a:noFill/>
            <a:miter lim="800000"/>
            <a:headEnd/>
            <a:tailEnd/>
          </a:ln>
        </p:spPr>
      </p:pic>
      <p:pic>
        <p:nvPicPr>
          <p:cNvPr id="4813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34338"/>
          <a:stretch>
            <a:fillRect/>
          </a:stretch>
        </p:blipFill>
        <p:spPr bwMode="auto">
          <a:xfrm>
            <a:off x="0" y="549275"/>
            <a:ext cx="9072563" cy="2800350"/>
          </a:xfrm>
          <a:prstGeom prst="rect">
            <a:avLst/>
          </a:prstGeom>
          <a:noFill/>
          <a:ln w="9525">
            <a:noFill/>
            <a:miter lim="800000"/>
            <a:headEnd/>
            <a:tailEnd/>
          </a:ln>
        </p:spPr>
      </p:pic>
    </p:spTree>
    <p:extLst>
      <p:ext uri="{BB962C8B-B14F-4D97-AF65-F5344CB8AC3E}">
        <p14:creationId xmlns:p14="http://schemas.microsoft.com/office/powerpoint/2010/main" val="3862004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9"/>
          <p:cNvSpPr txBox="1">
            <a:spLocks noChangeArrowheads="1"/>
          </p:cNvSpPr>
          <p:nvPr/>
        </p:nvSpPr>
        <p:spPr bwMode="auto">
          <a:xfrm>
            <a:off x="0" y="0"/>
            <a:ext cx="9144000" cy="461665"/>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eaLnBrk="0" hangingPunct="0">
              <a:defRPr sz="2400" b="1">
                <a:solidFill>
                  <a:srgbClr val="0000FF"/>
                </a:solidFill>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sz="2800" dirty="0"/>
              <a:t>C</a:t>
            </a:r>
            <a:r>
              <a:rPr lang="ru-RU" sz="2800" dirty="0" err="1"/>
              <a:t>еквенирование</a:t>
            </a:r>
            <a:r>
              <a:rPr lang="ru-RU" sz="2800" dirty="0"/>
              <a:t> </a:t>
            </a:r>
            <a:r>
              <a:rPr lang="en-US" sz="2800" dirty="0"/>
              <a:t>de novo</a:t>
            </a:r>
            <a:r>
              <a:rPr lang="ru-RU" sz="2800" dirty="0"/>
              <a:t>: </a:t>
            </a:r>
            <a:r>
              <a:rPr lang="en-US" sz="2800" dirty="0"/>
              <a:t>[AGTC]</a:t>
            </a:r>
            <a:r>
              <a:rPr lang="en-US" sz="2800" dirty="0" err="1"/>
              <a:t>xN</a:t>
            </a:r>
            <a:endParaRPr lang="ru-RU" sz="2800" dirty="0"/>
          </a:p>
        </p:txBody>
      </p:sp>
      <p:pic>
        <p:nvPicPr>
          <p:cNvPr id="4915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r="34920"/>
          <a:stretch>
            <a:fillRect/>
          </a:stretch>
        </p:blipFill>
        <p:spPr bwMode="auto">
          <a:xfrm>
            <a:off x="179388" y="3500438"/>
            <a:ext cx="8855075" cy="2952750"/>
          </a:xfrm>
          <a:prstGeom prst="rect">
            <a:avLst/>
          </a:prstGeom>
          <a:noFill/>
          <a:ln w="9525">
            <a:noFill/>
            <a:miter lim="800000"/>
            <a:headEnd/>
            <a:tailEnd/>
          </a:ln>
        </p:spPr>
      </p:pic>
      <p:pic>
        <p:nvPicPr>
          <p:cNvPr id="491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34338"/>
          <a:stretch>
            <a:fillRect/>
          </a:stretch>
        </p:blipFill>
        <p:spPr bwMode="auto">
          <a:xfrm>
            <a:off x="0" y="549275"/>
            <a:ext cx="9072563" cy="2800350"/>
          </a:xfrm>
          <a:prstGeom prst="rect">
            <a:avLst/>
          </a:prstGeom>
          <a:noFill/>
          <a:ln w="9525">
            <a:noFill/>
            <a:miter lim="800000"/>
            <a:headEnd/>
            <a:tailEnd/>
          </a:ln>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3" y="476250"/>
            <a:ext cx="9148763" cy="6048375"/>
          </a:xfrm>
          <a:prstGeom prst="rect">
            <a:avLst/>
          </a:prstGeom>
          <a:noFill/>
          <a:ln w="9525">
            <a:noFill/>
            <a:miter lim="800000"/>
            <a:headEnd/>
            <a:tailEnd/>
          </a:ln>
        </p:spPr>
      </p:pic>
    </p:spTree>
    <p:extLst>
      <p:ext uri="{BB962C8B-B14F-4D97-AF65-F5344CB8AC3E}">
        <p14:creationId xmlns:p14="http://schemas.microsoft.com/office/powerpoint/2010/main" val="167273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509" y="1219200"/>
            <a:ext cx="8788091" cy="523220"/>
          </a:xfrm>
          <a:prstGeom prst="rect">
            <a:avLst/>
          </a:prstGeom>
          <a:noFill/>
        </p:spPr>
        <p:txBody>
          <a:bodyPr wrap="square" rtlCol="0">
            <a:spAutoFit/>
          </a:bodyPr>
          <a:lstStyle/>
          <a:p>
            <a:pPr algn="ctr"/>
            <a:r>
              <a:rPr lang="ru-RU" sz="2800" b="1">
                <a:solidFill>
                  <a:srgbClr val="0000FF"/>
                </a:solidFill>
              </a:rPr>
              <a:t>Разработанные в ЦНИИЭ наборы реагентов </a:t>
            </a:r>
          </a:p>
        </p:txBody>
      </p:sp>
    </p:spTree>
    <p:extLst>
      <p:ext uri="{BB962C8B-B14F-4D97-AF65-F5344CB8AC3E}">
        <p14:creationId xmlns:p14="http://schemas.microsoft.com/office/powerpoint/2010/main" val="98241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509" y="1219200"/>
            <a:ext cx="8970148" cy="523220"/>
          </a:xfrm>
          <a:prstGeom prst="rect">
            <a:avLst/>
          </a:prstGeom>
          <a:noFill/>
        </p:spPr>
        <p:txBody>
          <a:bodyPr wrap="none" rtlCol="0">
            <a:spAutoFit/>
          </a:bodyPr>
          <a:lstStyle/>
          <a:p>
            <a:r>
              <a:rPr lang="ru-RU" sz="2800" b="1" smtClean="0">
                <a:solidFill>
                  <a:srgbClr val="0000FF"/>
                </a:solidFill>
              </a:rPr>
              <a:t>Генетические полиморфизмы и выбор мишеней</a:t>
            </a:r>
          </a:p>
        </p:txBody>
      </p:sp>
    </p:spTree>
    <p:extLst>
      <p:ext uri="{BB962C8B-B14F-4D97-AF65-F5344CB8AC3E}">
        <p14:creationId xmlns:p14="http://schemas.microsoft.com/office/powerpoint/2010/main" val="3251995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730466"/>
            <a:ext cx="9144000" cy="5521512"/>
          </a:xfrm>
          <a:prstGeom prst="rect">
            <a:avLst/>
          </a:prstGeom>
          <a:solidFill>
            <a:schemeClr val="tx2">
              <a:lumMod val="20000"/>
              <a:lumOff val="80000"/>
            </a:schemeClr>
          </a:solidFill>
          <a:ln w="9525">
            <a:noFill/>
            <a:miter lim="800000"/>
            <a:headEnd/>
            <a:tailEnd/>
          </a:ln>
          <a:effectLst/>
        </p:spPr>
        <p:txBody>
          <a:bodyPr wrap="square" anchor="ctr">
            <a:spAutoFit/>
          </a:bodyPr>
          <a:lstStyle/>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 </a:t>
            </a:r>
            <a:r>
              <a:rPr lang="ru-RU" sz="1400" dirty="0">
                <a:latin typeface="Arial" panose="020B0604020202020204" pitchFamily="34" charset="0"/>
                <a:ea typeface="Times New Roman" pitchFamily="18" charset="0"/>
                <a:cs typeface="Arial" panose="020B0604020202020204" pitchFamily="34" charset="0"/>
              </a:rPr>
              <a:t>– комплект реагентов для </a:t>
            </a:r>
            <a:r>
              <a:rPr lang="ru-RU" sz="1400" dirty="0" err="1">
                <a:latin typeface="Arial" panose="020B0604020202020204" pitchFamily="34" charset="0"/>
                <a:ea typeface="Times New Roman" pitchFamily="18" charset="0"/>
                <a:cs typeface="Arial" panose="020B0604020202020204" pitchFamily="34" charset="0"/>
              </a:rPr>
              <a:t>пробоподготовки</a:t>
            </a:r>
            <a:r>
              <a:rPr lang="ru-RU" sz="1400" dirty="0">
                <a:latin typeface="Arial" panose="020B0604020202020204" pitchFamily="34" charset="0"/>
                <a:ea typeface="Times New Roman" pitchFamily="18" charset="0"/>
                <a:cs typeface="Arial" panose="020B0604020202020204" pitchFamily="34" charset="0"/>
              </a:rPr>
              <a:t> «</a:t>
            </a:r>
            <a:r>
              <a:rPr lang="ru-RU" sz="1400" dirty="0" err="1">
                <a:latin typeface="Arial" panose="020B0604020202020204" pitchFamily="34" charset="0"/>
                <a:ea typeface="Times New Roman" pitchFamily="18" charset="0"/>
                <a:cs typeface="Arial" panose="020B0604020202020204" pitchFamily="34" charset="0"/>
              </a:rPr>
              <a:t>ПИРО-преп</a:t>
            </a:r>
            <a:r>
              <a:rPr lang="ru-RU" sz="1400" dirty="0">
                <a:latin typeface="Arial" panose="020B0604020202020204" pitchFamily="34" charset="0"/>
                <a:ea typeface="Times New Roman" pitchFamily="18" charset="0"/>
                <a:cs typeface="Arial" panose="020B0604020202020204" pitchFamily="34" charset="0"/>
              </a:rPr>
              <a:t>».</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ТОНО-скрин</a:t>
            </a:r>
            <a:r>
              <a:rPr lang="ru-RU" sz="1400" dirty="0">
                <a:latin typeface="Arial" panose="020B0604020202020204" pitchFamily="34" charset="0"/>
                <a:ea typeface="Times New Roman" pitchFamily="18" charset="0"/>
                <a:cs typeface="Arial" panose="020B0604020202020204" pitchFamily="34" charset="0"/>
              </a:rPr>
              <a:t>» – профиль «Артериальная гипертензия».</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3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ИБС-скрин</a:t>
            </a:r>
            <a:r>
              <a:rPr lang="ru-RU" sz="1400" dirty="0">
                <a:latin typeface="Arial" panose="020B0604020202020204" pitchFamily="34" charset="0"/>
                <a:ea typeface="Times New Roman" pitchFamily="18" charset="0"/>
                <a:cs typeface="Arial" panose="020B0604020202020204" pitchFamily="34" charset="0"/>
              </a:rPr>
              <a:t>» – профиль «Ишемическая болезнь сердца».</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4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ЛИПО-скрин-Б</a:t>
            </a:r>
            <a:r>
              <a:rPr lang="ru-RU" sz="1400" dirty="0">
                <a:latin typeface="Arial" panose="020B0604020202020204" pitchFamily="34" charset="0"/>
                <a:ea typeface="Times New Roman" pitchFamily="18" charset="0"/>
                <a:cs typeface="Arial" panose="020B0604020202020204" pitchFamily="34" charset="0"/>
              </a:rPr>
              <a:t>» – профиль «Липидный обмен, базовый профиль».</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5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ЛИПО-скрин-Д</a:t>
            </a:r>
            <a:r>
              <a:rPr lang="ru-RU" sz="1400" dirty="0">
                <a:latin typeface="Arial" panose="020B0604020202020204" pitchFamily="34" charset="0"/>
                <a:ea typeface="Times New Roman" pitchFamily="18" charset="0"/>
                <a:cs typeface="Arial" panose="020B0604020202020204" pitchFamily="34" charset="0"/>
              </a:rPr>
              <a:t>» – профиль «Липидный обмен, дополнительный профиль».</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6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ПЛАЗМО-скрин</a:t>
            </a:r>
            <a:r>
              <a:rPr lang="ru-RU" sz="1400" dirty="0">
                <a:latin typeface="Arial" panose="020B0604020202020204" pitchFamily="34" charset="0"/>
                <a:ea typeface="Times New Roman" pitchFamily="18" charset="0"/>
                <a:cs typeface="Arial" panose="020B0604020202020204" pitchFamily="34" charset="0"/>
              </a:rPr>
              <a:t>» – профиль «Плазменные факторы системы свертывания крови».</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7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ФОЛАТ-скрин</a:t>
            </a:r>
            <a:r>
              <a:rPr lang="ru-RU" sz="1400" dirty="0">
                <a:latin typeface="Arial" panose="020B0604020202020204" pitchFamily="34" charset="0"/>
                <a:ea typeface="Times New Roman" pitchFamily="18" charset="0"/>
                <a:cs typeface="Arial" panose="020B0604020202020204" pitchFamily="34" charset="0"/>
              </a:rPr>
              <a:t>» – профиль «</a:t>
            </a:r>
            <a:r>
              <a:rPr lang="ru-RU" sz="1400" dirty="0" err="1">
                <a:latin typeface="Arial" panose="020B0604020202020204" pitchFamily="34" charset="0"/>
                <a:ea typeface="Times New Roman" pitchFamily="18" charset="0"/>
                <a:cs typeface="Arial" panose="020B0604020202020204" pitchFamily="34" charset="0"/>
              </a:rPr>
              <a:t>Фолатный</a:t>
            </a:r>
            <a:r>
              <a:rPr lang="ru-RU" sz="1400" dirty="0">
                <a:latin typeface="Arial" panose="020B0604020202020204" pitchFamily="34" charset="0"/>
                <a:ea typeface="Times New Roman" pitchFamily="18" charset="0"/>
                <a:cs typeface="Arial" panose="020B0604020202020204" pitchFamily="34" charset="0"/>
              </a:rPr>
              <a:t> цикл».</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8</a:t>
            </a:r>
            <a:r>
              <a:rPr lang="ru-RU" sz="1400" dirty="0">
                <a:latin typeface="Arial" panose="020B0604020202020204" pitchFamily="34" charset="0"/>
                <a:ea typeface="Times New Roman" pitchFamily="18" charset="0"/>
                <a:cs typeface="Arial" panose="020B0604020202020204" pitchFamily="34" charset="0"/>
              </a:rPr>
              <a:t> «</a:t>
            </a:r>
            <a:r>
              <a:rPr lang="ru-RU" sz="1400" dirty="0" err="1">
                <a:latin typeface="Arial" panose="020B0604020202020204" pitchFamily="34" charset="0"/>
                <a:ea typeface="Times New Roman" pitchFamily="18" charset="0"/>
                <a:cs typeface="Arial" panose="020B0604020202020204" pitchFamily="34" charset="0"/>
              </a:rPr>
              <a:t>ТРОМБО-скрин</a:t>
            </a:r>
            <a:r>
              <a:rPr lang="ru-RU" sz="1400" dirty="0">
                <a:latin typeface="Arial" panose="020B0604020202020204" pitchFamily="34" charset="0"/>
                <a:ea typeface="Times New Roman" pitchFamily="18" charset="0"/>
                <a:cs typeface="Arial" panose="020B0604020202020204" pitchFamily="34" charset="0"/>
              </a:rPr>
              <a:t>» – профиль «Агрегационные факторы системы свертывания крови».</a:t>
            </a: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9</a:t>
            </a:r>
            <a:r>
              <a:rPr lang="ru-RU" sz="1400" dirty="0">
                <a:latin typeface="Arial" panose="020B0604020202020204" pitchFamily="34" charset="0"/>
                <a:ea typeface="Times New Roman" pitchFamily="18" charset="0"/>
                <a:cs typeface="Arial" panose="020B0604020202020204" pitchFamily="34" charset="0"/>
              </a:rPr>
              <a:t> «</a:t>
            </a:r>
            <a:r>
              <a:rPr lang="en-US" sz="1400" dirty="0">
                <a:solidFill>
                  <a:srgbClr val="000000"/>
                </a:solidFill>
                <a:latin typeface="Arial" panose="020B0604020202020204" pitchFamily="34" charset="0"/>
                <a:ea typeface="Times New Roman" pitchFamily="18" charset="0"/>
                <a:cs typeface="Arial" panose="020B0604020202020204" pitchFamily="34" charset="0"/>
              </a:rPr>
              <a:t>BRCA</a:t>
            </a:r>
            <a:r>
              <a:rPr lang="ru-RU" sz="1400" dirty="0">
                <a:solidFill>
                  <a:srgbClr val="000000"/>
                </a:solidFill>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«Рак молочной железы и /или яичников».</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10</a:t>
            </a:r>
            <a:r>
              <a:rPr lang="ru-RU" sz="1400" dirty="0">
                <a:latin typeface="Arial" panose="020B0604020202020204" pitchFamily="34" charset="0"/>
                <a:ea typeface="Times New Roman" pitchFamily="18" charset="0"/>
                <a:cs typeface="Arial" panose="020B0604020202020204" pitchFamily="34" charset="0"/>
              </a:rPr>
              <a:t>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ОСТЕО-скрин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Остеопороз</a:t>
            </a:r>
            <a:r>
              <a:rPr lang="ru-RU" sz="1400" dirty="0">
                <a:solidFill>
                  <a:srgbClr val="000000"/>
                </a:solidFill>
                <a:latin typeface="Arial" panose="020B0604020202020204" pitchFamily="34" charset="0"/>
                <a:ea typeface="Times New Roman" pitchFamily="18" charset="0"/>
                <a:cs typeface="Arial" panose="020B0604020202020204" pitchFamily="34" charset="0"/>
              </a:rPr>
              <a:t>».</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11</a:t>
            </a:r>
            <a:r>
              <a:rPr lang="ru-RU" sz="1400" dirty="0">
                <a:latin typeface="Arial" panose="020B0604020202020204" pitchFamily="34" charset="0"/>
                <a:ea typeface="Times New Roman" pitchFamily="18" charset="0"/>
                <a:cs typeface="Arial" panose="020B0604020202020204" pitchFamily="34" charset="0"/>
              </a:rPr>
              <a:t> «</a:t>
            </a:r>
            <a:r>
              <a:rPr lang="ru-RU" sz="1400" dirty="0">
                <a:solidFill>
                  <a:srgbClr val="000000"/>
                </a:solidFill>
                <a:latin typeface="Arial" panose="020B0604020202020204" pitchFamily="34" charset="0"/>
                <a:ea typeface="Times New Roman" pitchFamily="18" charset="0"/>
                <a:cs typeface="Arial" panose="020B0604020202020204" pitchFamily="34" charset="0"/>
              </a:rPr>
              <a:t>ДИАБЕТ-1-скрин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«Сахарный диабет 1-го типа».</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12</a:t>
            </a:r>
            <a:r>
              <a:rPr lang="ru-RU" sz="1400" dirty="0">
                <a:latin typeface="Arial" panose="020B0604020202020204" pitchFamily="34" charset="0"/>
                <a:ea typeface="Times New Roman" pitchFamily="18" charset="0"/>
                <a:cs typeface="Arial" panose="020B0604020202020204" pitchFamily="34" charset="0"/>
              </a:rPr>
              <a:t> «</a:t>
            </a:r>
            <a:r>
              <a:rPr lang="ru-RU" sz="1400" dirty="0">
                <a:solidFill>
                  <a:srgbClr val="000000"/>
                </a:solidFill>
                <a:latin typeface="Arial" panose="020B0604020202020204" pitchFamily="34" charset="0"/>
                <a:ea typeface="Times New Roman" pitchFamily="18" charset="0"/>
                <a:cs typeface="Arial" panose="020B0604020202020204" pitchFamily="34" charset="0"/>
              </a:rPr>
              <a:t>ДИАБЕТ-2-скрин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«Сахарный диабет 2-го типа».</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13</a:t>
            </a:r>
            <a:r>
              <a:rPr lang="ru-RU" sz="1400" dirty="0">
                <a:latin typeface="Arial" panose="020B0604020202020204" pitchFamily="34" charset="0"/>
                <a:ea typeface="Times New Roman" pitchFamily="18" charset="0"/>
                <a:cs typeface="Arial" panose="020B0604020202020204" pitchFamily="34" charset="0"/>
              </a:rPr>
              <a:t> «</a:t>
            </a:r>
            <a:r>
              <a:rPr lang="ru-RU" sz="1400" dirty="0">
                <a:solidFill>
                  <a:srgbClr val="000000"/>
                </a:solidFill>
                <a:latin typeface="Arial" panose="020B0604020202020204" pitchFamily="34" charset="0"/>
                <a:ea typeface="Times New Roman" pitchFamily="18" charset="0"/>
                <a:cs typeface="Arial" panose="020B0604020202020204" pitchFamily="34" charset="0"/>
              </a:rPr>
              <a:t>ДИАБЕТ-2Д-скрин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«Сахарный диабет 2-го типа, дополнительный профиль».</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14 </a:t>
            </a:r>
            <a:r>
              <a:rPr lang="ru-RU" sz="1400" dirty="0">
                <a:latin typeface="Arial" panose="020B0604020202020204" pitchFamily="34" charset="0"/>
                <a:ea typeface="Times New Roman" pitchFamily="18" charset="0"/>
                <a:cs typeface="Arial" panose="020B0604020202020204" pitchFamily="34" charset="0"/>
              </a:rPr>
              <a:t>«</a:t>
            </a:r>
            <a:r>
              <a:rPr lang="ru-RU" sz="1400" dirty="0" err="1">
                <a:latin typeface="Arial" panose="020B0604020202020204" pitchFamily="34" charset="0"/>
                <a:ea typeface="Times New Roman" pitchFamily="18" charset="0"/>
                <a:cs typeface="Arial" panose="020B0604020202020204" pitchFamily="34" charset="0"/>
              </a:rPr>
              <a:t>АДИПО-скрин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«Ожирение».</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15 </a:t>
            </a:r>
            <a:r>
              <a:rPr lang="ru-RU" sz="1400" dirty="0">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КОЛО-скрин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«Болезнь Крона».</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16 </a:t>
            </a:r>
            <a:r>
              <a:rPr lang="ru-RU" sz="1400" dirty="0">
                <a:latin typeface="Arial" panose="020B0604020202020204" pitchFamily="34" charset="0"/>
                <a:ea typeface="Times New Roman" pitchFamily="18" charset="0"/>
                <a:cs typeface="Arial" panose="020B0604020202020204" pitchFamily="34" charset="0"/>
              </a:rPr>
              <a:t>«</a:t>
            </a:r>
            <a:r>
              <a:rPr lang="ru-RU" sz="1400" dirty="0">
                <a:solidFill>
                  <a:srgbClr val="000000"/>
                </a:solidFill>
                <a:latin typeface="Arial" panose="020B0604020202020204" pitchFamily="34" charset="0"/>
                <a:ea typeface="Times New Roman" pitchFamily="18" charset="0"/>
                <a:cs typeface="Arial" panose="020B0604020202020204" pitchFamily="34" charset="0"/>
              </a:rPr>
              <a:t>ФАРМА-скрин-1</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en-US" sz="1400" dirty="0">
                <a:solidFill>
                  <a:srgbClr val="000000"/>
                </a:solidFill>
                <a:latin typeface="Arial" panose="020B0604020202020204" pitchFamily="34" charset="0"/>
                <a:ea typeface="Times New Roman" pitchFamily="18" charset="0"/>
                <a:cs typeface="Arial" panose="020B0604020202020204" pitchFamily="34" charset="0"/>
              </a:rPr>
              <a:t>I</a:t>
            </a:r>
            <a:r>
              <a:rPr lang="ru-RU" sz="1400" dirty="0">
                <a:solidFill>
                  <a:srgbClr val="000000"/>
                </a:solidFill>
                <a:latin typeface="Arial" panose="020B0604020202020204" pitchFamily="34" charset="0"/>
                <a:ea typeface="Times New Roman" pitchFamily="18" charset="0"/>
                <a:cs typeface="Arial" panose="020B0604020202020204" pitchFamily="34" charset="0"/>
              </a:rPr>
              <a:t> фаза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биотрансформации</a:t>
            </a:r>
            <a:r>
              <a:rPr lang="ru-RU" sz="1400" dirty="0">
                <a:solidFill>
                  <a:srgbClr val="000000"/>
                </a:solidFill>
                <a:latin typeface="Arial" panose="020B0604020202020204" pitchFamily="34" charset="0"/>
                <a:ea typeface="Times New Roman" pitchFamily="18" charset="0"/>
                <a:cs typeface="Arial" panose="020B0604020202020204" pitchFamily="34" charset="0"/>
              </a:rPr>
              <a:t>, профиль 1».</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17 </a:t>
            </a:r>
            <a:r>
              <a:rPr lang="ru-RU" sz="1400" dirty="0">
                <a:latin typeface="Arial" panose="020B0604020202020204" pitchFamily="34" charset="0"/>
                <a:ea typeface="Times New Roman" pitchFamily="18" charset="0"/>
                <a:cs typeface="Arial" panose="020B0604020202020204" pitchFamily="34" charset="0"/>
              </a:rPr>
              <a:t>«</a:t>
            </a:r>
            <a:r>
              <a:rPr lang="ru-RU" sz="1400" dirty="0">
                <a:solidFill>
                  <a:srgbClr val="000000"/>
                </a:solidFill>
                <a:latin typeface="Arial" panose="020B0604020202020204" pitchFamily="34" charset="0"/>
                <a:ea typeface="Times New Roman" pitchFamily="18" charset="0"/>
                <a:cs typeface="Arial" panose="020B0604020202020204" pitchFamily="34" charset="0"/>
              </a:rPr>
              <a:t>ФАРМА-скрин-2а</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en-US" sz="1400" dirty="0">
                <a:solidFill>
                  <a:srgbClr val="000000"/>
                </a:solidFill>
                <a:latin typeface="Arial" panose="020B0604020202020204" pitchFamily="34" charset="0"/>
                <a:ea typeface="Times New Roman" pitchFamily="18" charset="0"/>
                <a:cs typeface="Arial" panose="020B0604020202020204" pitchFamily="34" charset="0"/>
              </a:rPr>
              <a:t>II</a:t>
            </a:r>
            <a:r>
              <a:rPr lang="ru-RU" sz="1400" dirty="0">
                <a:solidFill>
                  <a:srgbClr val="000000"/>
                </a:solidFill>
                <a:latin typeface="Arial" panose="020B0604020202020204" pitchFamily="34" charset="0"/>
                <a:ea typeface="Times New Roman" pitchFamily="18" charset="0"/>
                <a:cs typeface="Arial" panose="020B0604020202020204" pitchFamily="34" charset="0"/>
              </a:rPr>
              <a:t> фаза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биотрансформации</a:t>
            </a:r>
            <a:r>
              <a:rPr lang="ru-RU" sz="1400" dirty="0">
                <a:solidFill>
                  <a:srgbClr val="000000"/>
                </a:solidFill>
                <a:latin typeface="Arial" panose="020B0604020202020204" pitchFamily="34" charset="0"/>
                <a:ea typeface="Times New Roman" pitchFamily="18" charset="0"/>
                <a:cs typeface="Arial" panose="020B0604020202020204" pitchFamily="34" charset="0"/>
              </a:rPr>
              <a:t>, профиль 1».</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18 </a:t>
            </a:r>
            <a:r>
              <a:rPr lang="ru-RU" sz="1400" dirty="0">
                <a:latin typeface="Arial" panose="020B0604020202020204" pitchFamily="34" charset="0"/>
                <a:ea typeface="Times New Roman" pitchFamily="18" charset="0"/>
                <a:cs typeface="Arial" panose="020B0604020202020204" pitchFamily="34" charset="0"/>
              </a:rPr>
              <a:t>«</a:t>
            </a:r>
            <a:r>
              <a:rPr lang="ru-RU" sz="1400" dirty="0">
                <a:solidFill>
                  <a:srgbClr val="000000"/>
                </a:solidFill>
                <a:latin typeface="Arial" panose="020B0604020202020204" pitchFamily="34" charset="0"/>
                <a:ea typeface="Times New Roman" pitchFamily="18" charset="0"/>
                <a:cs typeface="Arial" panose="020B0604020202020204" pitchFamily="34" charset="0"/>
              </a:rPr>
              <a:t>ФАРМА-скрин-2б</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en-US" sz="1400" dirty="0">
                <a:solidFill>
                  <a:srgbClr val="000000"/>
                </a:solidFill>
                <a:latin typeface="Arial" panose="020B0604020202020204" pitchFamily="34" charset="0"/>
                <a:ea typeface="Times New Roman" pitchFamily="18" charset="0"/>
                <a:cs typeface="Arial" panose="020B0604020202020204" pitchFamily="34" charset="0"/>
              </a:rPr>
              <a:t>II</a:t>
            </a:r>
            <a:r>
              <a:rPr lang="ru-RU" sz="1400" dirty="0">
                <a:solidFill>
                  <a:srgbClr val="000000"/>
                </a:solidFill>
                <a:latin typeface="Arial" panose="020B0604020202020204" pitchFamily="34" charset="0"/>
                <a:ea typeface="Times New Roman" pitchFamily="18" charset="0"/>
                <a:cs typeface="Arial" panose="020B0604020202020204" pitchFamily="34" charset="0"/>
              </a:rPr>
              <a:t> фаза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биотрансформации</a:t>
            </a:r>
            <a:r>
              <a:rPr lang="ru-RU" sz="1400" dirty="0">
                <a:solidFill>
                  <a:srgbClr val="000000"/>
                </a:solidFill>
                <a:latin typeface="Arial" panose="020B0604020202020204" pitchFamily="34" charset="0"/>
                <a:ea typeface="Times New Roman" pitchFamily="18" charset="0"/>
                <a:cs typeface="Arial" panose="020B0604020202020204" pitchFamily="34" charset="0"/>
              </a:rPr>
              <a:t>, профиль 2».</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19 </a:t>
            </a:r>
            <a:r>
              <a:rPr lang="ru-RU" sz="1400" dirty="0">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ФАРМАдинамика-скрин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«Транспорт лекарств».</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20 </a:t>
            </a:r>
            <a:r>
              <a:rPr lang="ru-RU" sz="1400" dirty="0">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ФАРМА-скрин-Варфарин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Варфарин</a:t>
            </a:r>
            <a:r>
              <a:rPr lang="ru-RU" sz="1400" dirty="0">
                <a:solidFill>
                  <a:srgbClr val="000000"/>
                </a:solidFill>
                <a:latin typeface="Arial" panose="020B0604020202020204" pitchFamily="34" charset="0"/>
                <a:ea typeface="Times New Roman" pitchFamily="18" charset="0"/>
                <a:cs typeface="Arial" panose="020B0604020202020204" pitchFamily="34" charset="0"/>
              </a:rPr>
              <a:t>».</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21 </a:t>
            </a:r>
            <a:r>
              <a:rPr lang="ru-RU" sz="1400" dirty="0">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ФАРМА-скрин-Иматиниб</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Иматиниб</a:t>
            </a:r>
            <a:r>
              <a:rPr lang="ru-RU" sz="1400" dirty="0">
                <a:solidFill>
                  <a:srgbClr val="000000"/>
                </a:solidFill>
                <a:latin typeface="Arial" panose="020B0604020202020204" pitchFamily="34" charset="0"/>
                <a:ea typeface="Times New Roman" pitchFamily="18" charset="0"/>
                <a:cs typeface="Arial" panose="020B0604020202020204" pitchFamily="34" charset="0"/>
              </a:rPr>
              <a:t>».</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22 </a:t>
            </a:r>
            <a:r>
              <a:rPr lang="ru-RU" sz="1400" dirty="0">
                <a:latin typeface="Arial" panose="020B0604020202020204" pitchFamily="34" charset="0"/>
                <a:ea typeface="Times New Roman" pitchFamily="18" charset="0"/>
                <a:cs typeface="Arial" panose="020B0604020202020204" pitchFamily="34" charset="0"/>
              </a:rPr>
              <a:t>«</a:t>
            </a:r>
            <a:r>
              <a:rPr lang="ru-RU" sz="1400" dirty="0">
                <a:solidFill>
                  <a:srgbClr val="000000"/>
                </a:solidFill>
                <a:latin typeface="Arial" panose="020B0604020202020204" pitchFamily="34" charset="0"/>
                <a:ea typeface="Times New Roman" pitchFamily="18" charset="0"/>
                <a:cs typeface="Arial" panose="020B0604020202020204" pitchFamily="34" charset="0"/>
              </a:rPr>
              <a:t>CCR5del32-скрин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a:t>
            </a:r>
            <a:r>
              <a:rPr lang="en-US" sz="1400" dirty="0">
                <a:solidFill>
                  <a:srgbClr val="000000"/>
                </a:solidFill>
                <a:latin typeface="Arial" panose="020B0604020202020204" pitchFamily="34" charset="0"/>
                <a:ea typeface="Times New Roman" pitchFamily="18" charset="0"/>
                <a:cs typeface="Arial" panose="020B0604020202020204" pitchFamily="34" charset="0"/>
              </a:rPr>
              <a:t>CCR</a:t>
            </a:r>
            <a:r>
              <a:rPr lang="ru-RU" sz="1400" dirty="0">
                <a:solidFill>
                  <a:srgbClr val="000000"/>
                </a:solidFill>
                <a:latin typeface="Arial" panose="020B0604020202020204" pitchFamily="34" charset="0"/>
                <a:ea typeface="Times New Roman" pitchFamily="18" charset="0"/>
                <a:cs typeface="Arial" panose="020B0604020202020204" pitchFamily="34" charset="0"/>
              </a:rPr>
              <a:t>5</a:t>
            </a:r>
            <a:r>
              <a:rPr lang="en-US" sz="1400" dirty="0">
                <a:solidFill>
                  <a:srgbClr val="000000"/>
                </a:solidFill>
                <a:latin typeface="Arial" panose="020B0604020202020204" pitchFamily="34" charset="0"/>
                <a:ea typeface="Times New Roman" pitchFamily="18" charset="0"/>
                <a:cs typeface="Arial" panose="020B0604020202020204" pitchFamily="34" charset="0"/>
              </a:rPr>
              <a:t>del</a:t>
            </a:r>
            <a:r>
              <a:rPr lang="ru-RU" sz="1400" dirty="0">
                <a:solidFill>
                  <a:srgbClr val="000000"/>
                </a:solidFill>
                <a:latin typeface="Arial" panose="020B0604020202020204" pitchFamily="34" charset="0"/>
                <a:ea typeface="Times New Roman" pitchFamily="18" charset="0"/>
                <a:cs typeface="Arial" panose="020B0604020202020204" pitchFamily="34" charset="0"/>
              </a:rPr>
              <a:t>32».</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23 </a:t>
            </a:r>
            <a:r>
              <a:rPr lang="ru-RU" sz="1400" dirty="0">
                <a:latin typeface="Arial" panose="020B0604020202020204" pitchFamily="34" charset="0"/>
                <a:ea typeface="Times New Roman" pitchFamily="18" charset="0"/>
                <a:cs typeface="Arial" panose="020B0604020202020204" pitchFamily="34" charset="0"/>
              </a:rPr>
              <a:t>«</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СПОРТ-мио-скрин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«Структура мышц».</a:t>
            </a:r>
            <a:endParaRPr lang="ru-RU" sz="1400" dirty="0">
              <a:latin typeface="Arial" panose="020B0604020202020204" pitchFamily="34" charset="0"/>
              <a:ea typeface="Times New Roman" pitchFamily="18" charset="0"/>
              <a:cs typeface="Arial" panose="020B0604020202020204" pitchFamily="34" charset="0"/>
            </a:endParaRPr>
          </a:p>
          <a:p>
            <a:pPr marL="269875" algn="just" eaLnBrk="0" hangingPunct="0">
              <a:lnSpc>
                <a:spcPct val="90000"/>
              </a:lnSpc>
              <a:defRPr/>
            </a:pPr>
            <a:r>
              <a:rPr lang="ru-RU" sz="1400" b="1" dirty="0">
                <a:latin typeface="Arial" panose="020B0604020202020204" pitchFamily="34" charset="0"/>
                <a:ea typeface="Times New Roman" pitchFamily="18" charset="0"/>
                <a:cs typeface="Arial" panose="020B0604020202020204" pitchFamily="34" charset="0"/>
              </a:rPr>
              <a:t>Форма 24</a:t>
            </a:r>
            <a:r>
              <a:rPr lang="ru-RU" sz="1400" dirty="0">
                <a:latin typeface="Arial" panose="020B0604020202020204" pitchFamily="34" charset="0"/>
                <a:ea typeface="Times New Roman" pitchFamily="18" charset="0"/>
                <a:cs typeface="Arial" panose="020B0604020202020204" pitchFamily="34" charset="0"/>
              </a:rPr>
              <a:t> «</a:t>
            </a:r>
            <a:r>
              <a:rPr lang="ru-RU" sz="1400" dirty="0" err="1">
                <a:solidFill>
                  <a:srgbClr val="000000"/>
                </a:solidFill>
                <a:latin typeface="Arial" panose="020B0604020202020204" pitchFamily="34" charset="0"/>
                <a:ea typeface="Times New Roman" pitchFamily="18" charset="0"/>
                <a:cs typeface="Arial" panose="020B0604020202020204" pitchFamily="34" charset="0"/>
              </a:rPr>
              <a:t>СПОРТ-энерго-скрин</a:t>
            </a:r>
            <a:r>
              <a:rPr lang="ru-RU" sz="1400" dirty="0">
                <a:latin typeface="Arial" panose="020B0604020202020204" pitchFamily="34" charset="0"/>
                <a:ea typeface="Times New Roman" pitchFamily="18" charset="0"/>
                <a:cs typeface="Arial" panose="020B0604020202020204" pitchFamily="34" charset="0"/>
              </a:rPr>
              <a:t>» – п</a:t>
            </a:r>
            <a:r>
              <a:rPr lang="ru-RU" sz="1400" dirty="0">
                <a:solidFill>
                  <a:srgbClr val="000000"/>
                </a:solidFill>
                <a:latin typeface="Arial" panose="020B0604020202020204" pitchFamily="34" charset="0"/>
                <a:ea typeface="Times New Roman" pitchFamily="18" charset="0"/>
                <a:cs typeface="Arial" panose="020B0604020202020204" pitchFamily="34" charset="0"/>
              </a:rPr>
              <a:t>рофиль «Энергетический обмен</a:t>
            </a:r>
            <a:r>
              <a:rPr lang="ru-RU" sz="1400" dirty="0" smtClean="0">
                <a:solidFill>
                  <a:srgbClr val="000000"/>
                </a:solidFill>
                <a:latin typeface="Arial" panose="020B0604020202020204" pitchFamily="34" charset="0"/>
                <a:ea typeface="Times New Roman" pitchFamily="18" charset="0"/>
                <a:cs typeface="Arial" panose="020B0604020202020204" pitchFamily="34" charset="0"/>
              </a:rPr>
              <a:t>».</a:t>
            </a:r>
          </a:p>
          <a:p>
            <a:pPr marL="269875" algn="just" eaLnBrk="0" hangingPunct="0">
              <a:lnSpc>
                <a:spcPct val="90000"/>
              </a:lnSpc>
              <a:defRPr/>
            </a:pPr>
            <a:r>
              <a:rPr lang="ru-RU" sz="1400" b="1" dirty="0" smtClean="0">
                <a:latin typeface="Arial" panose="020B0604020202020204" pitchFamily="34" charset="0"/>
                <a:ea typeface="Times New Roman" pitchFamily="18" charset="0"/>
                <a:cs typeface="Arial" panose="020B0604020202020204" pitchFamily="34" charset="0"/>
              </a:rPr>
              <a:t>Форма 25 </a:t>
            </a:r>
            <a:r>
              <a:rPr lang="ru-RU" sz="1400" dirty="0" smtClean="0">
                <a:latin typeface="Arial" panose="020B0604020202020204" pitchFamily="34" charset="0"/>
                <a:ea typeface="Times New Roman" pitchFamily="18" charset="0"/>
                <a:cs typeface="Arial" panose="020B0604020202020204" pitchFamily="34" charset="0"/>
              </a:rPr>
              <a:t>«ФАРМА-скрин-1б» – профиль «</a:t>
            </a:r>
            <a:r>
              <a:rPr lang="en-US" sz="1400" dirty="0" smtClean="0">
                <a:latin typeface="Arial" panose="020B0604020202020204" pitchFamily="34" charset="0"/>
                <a:ea typeface="Times New Roman" pitchFamily="18" charset="0"/>
                <a:cs typeface="Arial" panose="020B0604020202020204" pitchFamily="34" charset="0"/>
              </a:rPr>
              <a:t>I</a:t>
            </a:r>
            <a:r>
              <a:rPr lang="ru-RU" sz="1400" dirty="0" smtClean="0">
                <a:latin typeface="Arial" panose="020B0604020202020204" pitchFamily="34" charset="0"/>
                <a:ea typeface="Times New Roman" pitchFamily="18" charset="0"/>
                <a:cs typeface="Arial" panose="020B0604020202020204" pitchFamily="34" charset="0"/>
              </a:rPr>
              <a:t> фаза </a:t>
            </a:r>
            <a:r>
              <a:rPr lang="ru-RU" sz="1400" dirty="0" err="1" smtClean="0">
                <a:latin typeface="Arial" panose="020B0604020202020204" pitchFamily="34" charset="0"/>
                <a:ea typeface="Times New Roman" pitchFamily="18" charset="0"/>
                <a:cs typeface="Arial" panose="020B0604020202020204" pitchFamily="34" charset="0"/>
              </a:rPr>
              <a:t>биотрансформации</a:t>
            </a:r>
            <a:r>
              <a:rPr lang="ru-RU" sz="1400" dirty="0" smtClean="0">
                <a:latin typeface="Arial" panose="020B0604020202020204" pitchFamily="34" charset="0"/>
                <a:ea typeface="Times New Roman" pitchFamily="18" charset="0"/>
                <a:cs typeface="Arial" panose="020B0604020202020204" pitchFamily="34" charset="0"/>
              </a:rPr>
              <a:t>, профиль 2». </a:t>
            </a:r>
          </a:p>
          <a:p>
            <a:pPr marL="269875" algn="just" eaLnBrk="0" hangingPunct="0">
              <a:lnSpc>
                <a:spcPct val="90000"/>
              </a:lnSpc>
              <a:defRPr/>
            </a:pPr>
            <a:r>
              <a:rPr lang="ru-RU" sz="1400" b="1" dirty="0" smtClean="0">
                <a:latin typeface="Arial" panose="020B0604020202020204" pitchFamily="34" charset="0"/>
                <a:ea typeface="Times New Roman" pitchFamily="18" charset="0"/>
                <a:cs typeface="Arial" panose="020B0604020202020204" pitchFamily="34" charset="0"/>
              </a:rPr>
              <a:t>Форма 26 </a:t>
            </a:r>
            <a:r>
              <a:rPr lang="ru-RU" sz="1400" dirty="0" smtClean="0">
                <a:latin typeface="Arial" panose="020B0604020202020204" pitchFamily="34" charset="0"/>
                <a:ea typeface="Times New Roman" pitchFamily="18" charset="0"/>
                <a:cs typeface="Arial" panose="020B0604020202020204" pitchFamily="34" charset="0"/>
              </a:rPr>
              <a:t>«VEGFA/NOS3-скрин» – профиль «Сосудистые факторы». </a:t>
            </a:r>
          </a:p>
          <a:p>
            <a:pPr marL="269875" algn="just" eaLnBrk="0" hangingPunct="0">
              <a:lnSpc>
                <a:spcPct val="90000"/>
              </a:lnSpc>
              <a:defRPr/>
            </a:pPr>
            <a:r>
              <a:rPr lang="ru-RU" sz="1400" b="1" dirty="0" smtClean="0">
                <a:latin typeface="Arial" panose="020B0604020202020204" pitchFamily="34" charset="0"/>
                <a:ea typeface="Times New Roman" pitchFamily="18" charset="0"/>
                <a:cs typeface="Arial" panose="020B0604020202020204" pitchFamily="34" charset="0"/>
              </a:rPr>
              <a:t>Форма 27 </a:t>
            </a:r>
            <a:r>
              <a:rPr lang="ru-RU" sz="1400" dirty="0" smtClean="0">
                <a:latin typeface="Arial" panose="020B0604020202020204" pitchFamily="34" charset="0"/>
                <a:ea typeface="Times New Roman" pitchFamily="18" charset="0"/>
                <a:cs typeface="Arial" panose="020B0604020202020204" pitchFamily="34" charset="0"/>
              </a:rPr>
              <a:t>«</a:t>
            </a:r>
            <a:r>
              <a:rPr lang="en-US" sz="1400" dirty="0" smtClean="0">
                <a:latin typeface="Arial" panose="020B0604020202020204" pitchFamily="34" charset="0"/>
                <a:ea typeface="Times New Roman" pitchFamily="18" charset="0"/>
                <a:cs typeface="Arial" panose="020B0604020202020204" pitchFamily="34" charset="0"/>
              </a:rPr>
              <a:t>UGT</a:t>
            </a:r>
            <a:r>
              <a:rPr lang="ru-RU" sz="1400" dirty="0" smtClean="0">
                <a:latin typeface="Arial" panose="020B0604020202020204" pitchFamily="34" charset="0"/>
                <a:ea typeface="Times New Roman" pitchFamily="18" charset="0"/>
                <a:cs typeface="Arial" panose="020B0604020202020204" pitchFamily="34" charset="0"/>
              </a:rPr>
              <a:t>1</a:t>
            </a:r>
            <a:r>
              <a:rPr lang="en-US" sz="1400" dirty="0" smtClean="0">
                <a:latin typeface="Arial" panose="020B0604020202020204" pitchFamily="34" charset="0"/>
                <a:ea typeface="Times New Roman" pitchFamily="18" charset="0"/>
                <a:cs typeface="Arial" panose="020B0604020202020204" pitchFamily="34" charset="0"/>
              </a:rPr>
              <a:t>A</a:t>
            </a:r>
            <a:r>
              <a:rPr lang="ru-RU" sz="1400" dirty="0" smtClean="0">
                <a:latin typeface="Arial" panose="020B0604020202020204" pitchFamily="34" charset="0"/>
                <a:ea typeface="Times New Roman" pitchFamily="18" charset="0"/>
                <a:cs typeface="Arial" panose="020B0604020202020204" pitchFamily="34" charset="0"/>
              </a:rPr>
              <a:t>1-скрин» – профиль «Синдром </a:t>
            </a:r>
            <a:r>
              <a:rPr lang="ru-RU" sz="1400" dirty="0" err="1" smtClean="0">
                <a:latin typeface="Arial" panose="020B0604020202020204" pitchFamily="34" charset="0"/>
                <a:ea typeface="Times New Roman" pitchFamily="18" charset="0"/>
                <a:cs typeface="Arial" panose="020B0604020202020204" pitchFamily="34" charset="0"/>
              </a:rPr>
              <a:t>Жильбера</a:t>
            </a:r>
            <a:r>
              <a:rPr lang="ru-RU" sz="1400" dirty="0" smtClean="0">
                <a:latin typeface="Arial" panose="020B0604020202020204" pitchFamily="34" charset="0"/>
                <a:ea typeface="Times New Roman" pitchFamily="18" charset="0"/>
                <a:cs typeface="Arial" panose="020B0604020202020204" pitchFamily="34" charset="0"/>
              </a:rPr>
              <a:t>». </a:t>
            </a:r>
          </a:p>
          <a:p>
            <a:pPr marL="269875" algn="just" eaLnBrk="0" hangingPunct="0">
              <a:lnSpc>
                <a:spcPct val="90000"/>
              </a:lnSpc>
              <a:defRPr/>
            </a:pPr>
            <a:r>
              <a:rPr lang="ru-RU" sz="1400" b="1" dirty="0" smtClean="0">
                <a:latin typeface="Arial" panose="020B0604020202020204" pitchFamily="34" charset="0"/>
                <a:ea typeface="Times New Roman" pitchFamily="18" charset="0"/>
                <a:cs typeface="Arial" panose="020B0604020202020204" pitchFamily="34" charset="0"/>
              </a:rPr>
              <a:t>Форма 28 </a:t>
            </a:r>
            <a:r>
              <a:rPr lang="ru-RU" sz="1400" dirty="0" smtClean="0">
                <a:latin typeface="Arial" panose="020B0604020202020204" pitchFamily="34" charset="0"/>
                <a:ea typeface="Times New Roman" pitchFamily="18" charset="0"/>
                <a:cs typeface="Arial" panose="020B0604020202020204" pitchFamily="34" charset="0"/>
              </a:rPr>
              <a:t>«IL28В-скрин» – профиль «Интерлейкин-28</a:t>
            </a:r>
            <a:r>
              <a:rPr lang="en-US" sz="1400" dirty="0" smtClean="0">
                <a:latin typeface="Arial" panose="020B0604020202020204" pitchFamily="34" charset="0"/>
                <a:ea typeface="Times New Roman" pitchFamily="18" charset="0"/>
                <a:cs typeface="Arial" panose="020B0604020202020204" pitchFamily="34" charset="0"/>
              </a:rPr>
              <a:t>B</a:t>
            </a:r>
            <a:r>
              <a:rPr lang="ru-RU" sz="1400" dirty="0" smtClean="0">
                <a:latin typeface="Arial" panose="020B0604020202020204" pitchFamily="34" charset="0"/>
                <a:ea typeface="Times New Roman" pitchFamily="18" charset="0"/>
                <a:cs typeface="Arial" panose="020B0604020202020204" pitchFamily="34" charset="0"/>
              </a:rPr>
              <a:t>». </a:t>
            </a:r>
            <a:endParaRPr lang="ru-RU" sz="1400" dirty="0">
              <a:latin typeface="Arial" panose="020B0604020202020204" pitchFamily="34" charset="0"/>
              <a:ea typeface="Times New Roman" pitchFamily="18" charset="0"/>
              <a:cs typeface="Arial" panose="020B0604020202020204" pitchFamily="34" charset="0"/>
            </a:endParaRPr>
          </a:p>
        </p:txBody>
      </p:sp>
      <p:sp>
        <p:nvSpPr>
          <p:cNvPr id="59395" name="Text Box 4"/>
          <p:cNvSpPr txBox="1">
            <a:spLocks noChangeArrowheads="1"/>
          </p:cNvSpPr>
          <p:nvPr/>
        </p:nvSpPr>
        <p:spPr bwMode="auto">
          <a:xfrm>
            <a:off x="0" y="6150114"/>
            <a:ext cx="9144000" cy="646331"/>
          </a:xfrm>
          <a:prstGeom prst="rect">
            <a:avLst/>
          </a:prstGeom>
          <a:noFill/>
          <a:ln w="9525">
            <a:noFill/>
            <a:miter lim="800000"/>
            <a:headEnd/>
            <a:tailEnd/>
          </a:ln>
        </p:spPr>
        <p:txBody>
          <a:bodyPr>
            <a:spAutoFit/>
          </a:bodyPr>
          <a:lstStyle/>
          <a:p>
            <a:pPr algn="ctr"/>
            <a:r>
              <a:rPr lang="ru-RU" b="1" dirty="0">
                <a:latin typeface="Arial" panose="020B0604020202020204" pitchFamily="34" charset="0"/>
                <a:ea typeface="Times New Roman" pitchFamily="18" charset="0"/>
                <a:cs typeface="Arial" panose="020B0604020202020204" pitchFamily="34" charset="0"/>
              </a:rPr>
              <a:t>Каждая из форм комплектации содержит от 4 до 7 систем для </a:t>
            </a:r>
            <a:r>
              <a:rPr lang="ru-RU" b="1" dirty="0" err="1">
                <a:latin typeface="Arial" panose="020B0604020202020204" pitchFamily="34" charset="0"/>
                <a:ea typeface="Times New Roman" pitchFamily="18" charset="0"/>
                <a:cs typeface="Arial" panose="020B0604020202020204" pitchFamily="34" charset="0"/>
              </a:rPr>
              <a:t>детекции</a:t>
            </a:r>
            <a:r>
              <a:rPr lang="ru-RU" b="1" dirty="0">
                <a:latin typeface="Arial" panose="020B0604020202020204" pitchFamily="34" charset="0"/>
                <a:ea typeface="Times New Roman" pitchFamily="18" charset="0"/>
                <a:cs typeface="Arial" panose="020B0604020202020204" pitchFamily="34" charset="0"/>
              </a:rPr>
              <a:t> </a:t>
            </a:r>
            <a:r>
              <a:rPr lang="en-US" b="1" dirty="0">
                <a:latin typeface="Arial" panose="020B0604020202020204" pitchFamily="34" charset="0"/>
                <a:ea typeface="Times New Roman" pitchFamily="18" charset="0"/>
                <a:cs typeface="Arial" panose="020B0604020202020204" pitchFamily="34" charset="0"/>
              </a:rPr>
              <a:t>SNP</a:t>
            </a:r>
            <a:r>
              <a:rPr lang="ru-RU" b="1" dirty="0">
                <a:latin typeface="Arial" panose="020B0604020202020204" pitchFamily="34" charset="0"/>
                <a:ea typeface="Times New Roman" pitchFamily="18" charset="0"/>
                <a:cs typeface="Arial" panose="020B0604020202020204" pitchFamily="34" charset="0"/>
              </a:rPr>
              <a:t> </a:t>
            </a:r>
          </a:p>
          <a:p>
            <a:pPr algn="ctr"/>
            <a:r>
              <a:rPr lang="ru-RU" b="1" dirty="0">
                <a:latin typeface="Arial" panose="020B0604020202020204" pitchFamily="34" charset="0"/>
                <a:ea typeface="Times New Roman" pitchFamily="18" charset="0"/>
                <a:cs typeface="Arial" panose="020B0604020202020204" pitchFamily="34" charset="0"/>
              </a:rPr>
              <a:t>(за исключением </a:t>
            </a:r>
            <a:r>
              <a:rPr lang="ru-RU" b="1" dirty="0" smtClean="0">
                <a:latin typeface="Arial" panose="020B0604020202020204" pitchFamily="34" charset="0"/>
                <a:ea typeface="Times New Roman" pitchFamily="18" charset="0"/>
                <a:cs typeface="Arial" panose="020B0604020202020204" pitchFamily="34" charset="0"/>
              </a:rPr>
              <a:t>форм </a:t>
            </a:r>
            <a:r>
              <a:rPr lang="ru-RU" b="1" dirty="0">
                <a:latin typeface="Arial" panose="020B0604020202020204" pitchFamily="34" charset="0"/>
                <a:ea typeface="Times New Roman" pitchFamily="18" charset="0"/>
                <a:cs typeface="Arial" panose="020B0604020202020204" pitchFamily="34" charset="0"/>
              </a:rPr>
              <a:t>22 </a:t>
            </a:r>
            <a:r>
              <a:rPr lang="ru-RU" b="1" dirty="0" smtClean="0">
                <a:latin typeface="Arial" panose="020B0604020202020204" pitchFamily="34" charset="0"/>
                <a:ea typeface="Times New Roman" pitchFamily="18" charset="0"/>
                <a:cs typeface="Arial" panose="020B0604020202020204" pitchFamily="34" charset="0"/>
              </a:rPr>
              <a:t>и 27 – </a:t>
            </a:r>
            <a:r>
              <a:rPr lang="ru-RU" b="1" dirty="0">
                <a:latin typeface="Arial" panose="020B0604020202020204" pitchFamily="34" charset="0"/>
                <a:ea typeface="Times New Roman" pitchFamily="18" charset="0"/>
                <a:cs typeface="Arial" panose="020B0604020202020204" pitchFamily="34" charset="0"/>
              </a:rPr>
              <a:t>1 полиморфизм)</a:t>
            </a:r>
          </a:p>
        </p:txBody>
      </p:sp>
      <p:sp>
        <p:nvSpPr>
          <p:cNvPr id="5" name="Text Box 4"/>
          <p:cNvSpPr txBox="1">
            <a:spLocks noChangeArrowheads="1"/>
          </p:cNvSpPr>
          <p:nvPr/>
        </p:nvSpPr>
        <p:spPr bwMode="auto">
          <a:xfrm>
            <a:off x="0" y="0"/>
            <a:ext cx="9144000" cy="830997"/>
          </a:xfrm>
          <a:prstGeom prst="rect">
            <a:avLst/>
          </a:prstGeom>
        </p:spPr>
        <p:txBody>
          <a:bodyPr vert="horz" lIns="91440" tIns="45720" rIns="91440" bIns="45720" rtlCol="0" anchor="ctr">
            <a:noAutofit/>
          </a:bodyPr>
          <a:lstStyle>
            <a:defPPr>
              <a:defRPr lang="en-US"/>
            </a:defPPr>
            <a:lvl1pPr algn="ctr">
              <a:defRPr sz="2400" b="1">
                <a:solidFill>
                  <a:srgbClr val="0000FF"/>
                </a:solidFill>
              </a:defRPr>
            </a:lvl1pPr>
          </a:lstStyle>
          <a:p>
            <a:r>
              <a:rPr lang="ru-RU"/>
              <a:t>Набор реагентов для систем генетического анализа </a:t>
            </a:r>
            <a:r>
              <a:rPr lang="en-US"/>
              <a:t>PyroMark </a:t>
            </a:r>
            <a:r>
              <a:rPr lang="ru-RU"/>
              <a:t>серии «Пироскрин»: 28 форм комплектации</a:t>
            </a:r>
          </a:p>
        </p:txBody>
      </p:sp>
      <p:pic>
        <p:nvPicPr>
          <p:cNvPr id="6" name="Picture 1"/>
          <p:cNvPicPr>
            <a:picLocks noChangeAspect="1" noChangeArrowheads="1"/>
          </p:cNvPicPr>
          <p:nvPr/>
        </p:nvPicPr>
        <p:blipFill>
          <a:blip r:embed="rId3" cstate="print"/>
          <a:srcRect/>
          <a:stretch>
            <a:fillRect/>
          </a:stretch>
        </p:blipFill>
        <p:spPr bwMode="auto">
          <a:xfrm>
            <a:off x="7480300" y="3429000"/>
            <a:ext cx="1663700" cy="2376488"/>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7487021" y="762000"/>
            <a:ext cx="1656979" cy="2286000"/>
          </a:xfrm>
          <a:prstGeom prst="rect">
            <a:avLst/>
          </a:prstGeom>
          <a:noFill/>
          <a:ln w="9525">
            <a:noFill/>
            <a:miter lim="800000"/>
            <a:headEnd/>
            <a:tailEnd/>
          </a:ln>
        </p:spPr>
      </p:pic>
    </p:spTree>
    <p:extLst>
      <p:ext uri="{BB962C8B-B14F-4D97-AF65-F5344CB8AC3E}">
        <p14:creationId xmlns:p14="http://schemas.microsoft.com/office/powerpoint/2010/main" val="4014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linds(horizont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p:spPr>
        <p:txBody>
          <a:bodyPr vert="horz" lIns="91440" tIns="45720" rIns="91440" bIns="45720" rtlCol="0" anchor="ctr">
            <a:noAutofit/>
          </a:bodyPr>
          <a:lstStyle>
            <a:defPPr>
              <a:defRPr lang="en-US"/>
            </a:defPPr>
            <a:lvl1pPr algn="ctr">
              <a:defRPr sz="2400" b="1">
                <a:solidFill>
                  <a:srgbClr val="0000FF"/>
                </a:solidFill>
              </a:defRPr>
            </a:lvl1pPr>
          </a:lstStyle>
          <a:p>
            <a:r>
              <a:rPr lang="ru-RU" sz="2800" dirty="0"/>
              <a:t>Наборы</a:t>
            </a:r>
            <a:r>
              <a:rPr lang="en-US" sz="2800" dirty="0"/>
              <a:t> </a:t>
            </a:r>
            <a:r>
              <a:rPr lang="ru-RU" sz="2800" dirty="0"/>
              <a:t>реагентов для определения аллелей </a:t>
            </a:r>
            <a:r>
              <a:rPr lang="en-US" sz="2800" dirty="0"/>
              <a:t>SNP </a:t>
            </a:r>
            <a:r>
              <a:rPr lang="ru-RU" sz="2800" dirty="0"/>
              <a:t>методом </a:t>
            </a:r>
            <a:r>
              <a:rPr lang="ru-RU" sz="2800" dirty="0" err="1"/>
              <a:t>пиросеквенирования</a:t>
            </a:r>
            <a:endParaRPr lang="ru-RU" sz="2800" dirty="0"/>
          </a:p>
        </p:txBody>
      </p:sp>
      <p:pic>
        <p:nvPicPr>
          <p:cNvPr id="4" name="Рисунок 1" descr="IMG_2296.jpg"/>
          <p:cNvPicPr>
            <a:picLocks noChangeAspect="1"/>
          </p:cNvPicPr>
          <p:nvPr/>
        </p:nvPicPr>
        <p:blipFill>
          <a:blip r:embed="rId2" cstate="print"/>
          <a:srcRect/>
          <a:stretch>
            <a:fillRect/>
          </a:stretch>
        </p:blipFill>
        <p:spPr bwMode="auto">
          <a:xfrm>
            <a:off x="685950" y="899999"/>
            <a:ext cx="5894040" cy="5149931"/>
          </a:xfrm>
          <a:prstGeom prst="rect">
            <a:avLst/>
          </a:prstGeom>
          <a:noFill/>
          <a:ln w="9525">
            <a:noFill/>
            <a:miter lim="800000"/>
            <a:headEnd/>
            <a:tailEnd/>
          </a:ln>
        </p:spPr>
      </p:pic>
      <p:sp>
        <p:nvSpPr>
          <p:cNvPr id="5" name="TextBox 3"/>
          <p:cNvSpPr txBox="1">
            <a:spLocks noChangeArrowheads="1"/>
          </p:cNvSpPr>
          <p:nvPr/>
        </p:nvSpPr>
        <p:spPr bwMode="auto">
          <a:xfrm>
            <a:off x="6075937" y="1433399"/>
            <a:ext cx="3096343" cy="707886"/>
          </a:xfrm>
          <a:prstGeom prst="rect">
            <a:avLst/>
          </a:prstGeom>
          <a:noFill/>
          <a:ln w="9525">
            <a:noFill/>
            <a:miter lim="800000"/>
            <a:headEnd/>
            <a:tailEnd/>
          </a:ln>
        </p:spPr>
        <p:txBody>
          <a:bodyPr wrap="square">
            <a:spAutoFit/>
          </a:bodyPr>
          <a:lstStyle/>
          <a:p>
            <a:r>
              <a:rPr lang="ru-RU" sz="2000" b="1" dirty="0" err="1">
                <a:solidFill>
                  <a:srgbClr val="00B050"/>
                </a:solidFill>
                <a:latin typeface="Arial" panose="020B0604020202020204" pitchFamily="34" charset="0"/>
                <a:cs typeface="Arial" panose="020B0604020202020204" pitchFamily="34" charset="0"/>
              </a:rPr>
              <a:t>Амплификационная</a:t>
            </a:r>
            <a:endParaRPr lang="ru-RU" sz="2000" b="1" dirty="0">
              <a:solidFill>
                <a:srgbClr val="00B050"/>
              </a:solidFill>
              <a:latin typeface="Arial" panose="020B0604020202020204" pitchFamily="34" charset="0"/>
              <a:cs typeface="Arial" panose="020B0604020202020204" pitchFamily="34" charset="0"/>
            </a:endParaRPr>
          </a:p>
          <a:p>
            <a:r>
              <a:rPr lang="ru-RU" sz="2000" b="1" dirty="0">
                <a:solidFill>
                  <a:srgbClr val="00B050"/>
                </a:solidFill>
                <a:latin typeface="Arial" panose="020B0604020202020204" pitchFamily="34" charset="0"/>
                <a:cs typeface="Arial" panose="020B0604020202020204" pitchFamily="34" charset="0"/>
              </a:rPr>
              <a:t>часть набора</a:t>
            </a:r>
          </a:p>
        </p:txBody>
      </p:sp>
      <p:sp>
        <p:nvSpPr>
          <p:cNvPr id="6" name="TextBox 5"/>
          <p:cNvSpPr txBox="1">
            <a:spLocks noChangeArrowheads="1"/>
          </p:cNvSpPr>
          <p:nvPr/>
        </p:nvSpPr>
        <p:spPr bwMode="auto">
          <a:xfrm>
            <a:off x="473227" y="6243871"/>
            <a:ext cx="2277739" cy="707886"/>
          </a:xfrm>
          <a:prstGeom prst="rect">
            <a:avLst/>
          </a:prstGeom>
          <a:noFill/>
          <a:ln w="9525">
            <a:noFill/>
            <a:miter lim="800000"/>
            <a:headEnd/>
            <a:tailEnd/>
          </a:ln>
        </p:spPr>
        <p:txBody>
          <a:bodyPr wrap="none">
            <a:spAutoFit/>
          </a:bodyPr>
          <a:lstStyle/>
          <a:p>
            <a:r>
              <a:rPr lang="ru-RU" sz="2000" b="1" dirty="0" err="1">
                <a:solidFill>
                  <a:srgbClr val="0070C0"/>
                </a:solidFill>
                <a:latin typeface="Arial" panose="020B0604020202020204" pitchFamily="34" charset="0"/>
                <a:cs typeface="Arial" panose="020B0604020202020204" pitchFamily="34" charset="0"/>
              </a:rPr>
              <a:t>Секвенирующая</a:t>
            </a:r>
            <a:endParaRPr lang="ru-RU" sz="2000" b="1" dirty="0">
              <a:solidFill>
                <a:srgbClr val="0070C0"/>
              </a:solidFill>
              <a:latin typeface="Arial" panose="020B0604020202020204" pitchFamily="34" charset="0"/>
              <a:cs typeface="Arial" panose="020B0604020202020204" pitchFamily="34" charset="0"/>
            </a:endParaRPr>
          </a:p>
          <a:p>
            <a:r>
              <a:rPr lang="ru-RU" sz="2000" b="1" dirty="0">
                <a:solidFill>
                  <a:srgbClr val="0070C0"/>
                </a:solidFill>
                <a:latin typeface="Arial" panose="020B0604020202020204" pitchFamily="34" charset="0"/>
                <a:cs typeface="Arial" panose="020B0604020202020204" pitchFamily="34" charset="0"/>
              </a:rPr>
              <a:t>часть набора</a:t>
            </a:r>
          </a:p>
        </p:txBody>
      </p:sp>
      <p:sp>
        <p:nvSpPr>
          <p:cNvPr id="7" name="Стрелка вправо 6"/>
          <p:cNvSpPr/>
          <p:nvPr/>
        </p:nvSpPr>
        <p:spPr>
          <a:xfrm rot="16200000">
            <a:off x="781201" y="5605350"/>
            <a:ext cx="800100" cy="381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
        <p:nvSpPr>
          <p:cNvPr id="8" name="Овал 7"/>
          <p:cNvSpPr/>
          <p:nvPr/>
        </p:nvSpPr>
        <p:spPr>
          <a:xfrm rot="2875499">
            <a:off x="2335363" y="1026998"/>
            <a:ext cx="3124200" cy="542290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a:p>
        </p:txBody>
      </p:sp>
    </p:spTree>
    <p:extLst>
      <p:ext uri="{BB962C8B-B14F-4D97-AF65-F5344CB8AC3E}">
        <p14:creationId xmlns:p14="http://schemas.microsoft.com/office/powerpoint/2010/main" val="53786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cstate="print"/>
          <a:srcRect/>
          <a:stretch>
            <a:fillRect/>
          </a:stretch>
        </p:blipFill>
        <p:spPr bwMode="auto">
          <a:xfrm>
            <a:off x="381000" y="685800"/>
            <a:ext cx="5791200" cy="6096000"/>
          </a:xfrm>
          <a:prstGeom prst="rect">
            <a:avLst/>
          </a:prstGeom>
          <a:noFill/>
          <a:ln w="9525">
            <a:noFill/>
            <a:miter lim="800000"/>
            <a:headEnd/>
            <a:tailEnd/>
          </a:ln>
        </p:spPr>
      </p:pic>
      <p:sp>
        <p:nvSpPr>
          <p:cNvPr id="3" name="Правая фигурная скобка 2"/>
          <p:cNvSpPr/>
          <p:nvPr/>
        </p:nvSpPr>
        <p:spPr>
          <a:xfrm>
            <a:off x="6019800" y="1524000"/>
            <a:ext cx="381000" cy="2286000"/>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ru-RU"/>
          </a:p>
        </p:txBody>
      </p:sp>
      <p:sp>
        <p:nvSpPr>
          <p:cNvPr id="60419" name="TextBox 3"/>
          <p:cNvSpPr txBox="1">
            <a:spLocks noChangeArrowheads="1"/>
          </p:cNvSpPr>
          <p:nvPr/>
        </p:nvSpPr>
        <p:spPr bwMode="auto">
          <a:xfrm>
            <a:off x="6477000" y="2438400"/>
            <a:ext cx="2762295" cy="707886"/>
          </a:xfrm>
          <a:prstGeom prst="rect">
            <a:avLst/>
          </a:prstGeom>
          <a:noFill/>
          <a:ln w="9525">
            <a:noFill/>
            <a:miter lim="800000"/>
            <a:headEnd/>
            <a:tailEnd/>
          </a:ln>
        </p:spPr>
        <p:txBody>
          <a:bodyPr wrap="none">
            <a:spAutoFit/>
          </a:bodyPr>
          <a:lstStyle/>
          <a:p>
            <a:r>
              <a:rPr lang="ru-RU" sz="2000" b="1" dirty="0" err="1">
                <a:solidFill>
                  <a:srgbClr val="00B050"/>
                </a:solidFill>
                <a:latin typeface="Arial" panose="020B0604020202020204" pitchFamily="34" charset="0"/>
                <a:cs typeface="Arial" panose="020B0604020202020204" pitchFamily="34" charset="0"/>
              </a:rPr>
              <a:t>Амплификационная</a:t>
            </a:r>
            <a:endParaRPr lang="ru-RU" sz="2000" b="1" dirty="0">
              <a:solidFill>
                <a:srgbClr val="00B050"/>
              </a:solidFill>
              <a:latin typeface="Arial" panose="020B0604020202020204" pitchFamily="34" charset="0"/>
              <a:cs typeface="Arial" panose="020B0604020202020204" pitchFamily="34" charset="0"/>
            </a:endParaRPr>
          </a:p>
          <a:p>
            <a:r>
              <a:rPr lang="ru-RU" sz="2000" b="1" dirty="0">
                <a:solidFill>
                  <a:srgbClr val="00B050"/>
                </a:solidFill>
                <a:latin typeface="Arial" panose="020B0604020202020204" pitchFamily="34" charset="0"/>
                <a:cs typeface="Arial" panose="020B0604020202020204" pitchFamily="34" charset="0"/>
              </a:rPr>
              <a:t>часть набора</a:t>
            </a:r>
          </a:p>
        </p:txBody>
      </p:sp>
      <p:sp>
        <p:nvSpPr>
          <p:cNvPr id="5" name="Правая фигурная скобка 4"/>
          <p:cNvSpPr/>
          <p:nvPr/>
        </p:nvSpPr>
        <p:spPr>
          <a:xfrm>
            <a:off x="6019800" y="3810000"/>
            <a:ext cx="381000" cy="15240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ru-RU"/>
          </a:p>
        </p:txBody>
      </p:sp>
      <p:sp>
        <p:nvSpPr>
          <p:cNvPr id="60421" name="TextBox 5"/>
          <p:cNvSpPr txBox="1">
            <a:spLocks noChangeArrowheads="1"/>
          </p:cNvSpPr>
          <p:nvPr/>
        </p:nvSpPr>
        <p:spPr bwMode="auto">
          <a:xfrm>
            <a:off x="6477000" y="4244975"/>
            <a:ext cx="2277739" cy="707886"/>
          </a:xfrm>
          <a:prstGeom prst="rect">
            <a:avLst/>
          </a:prstGeom>
          <a:noFill/>
          <a:ln w="9525">
            <a:noFill/>
            <a:miter lim="800000"/>
            <a:headEnd/>
            <a:tailEnd/>
          </a:ln>
        </p:spPr>
        <p:txBody>
          <a:bodyPr wrap="none">
            <a:spAutoFit/>
          </a:bodyPr>
          <a:lstStyle/>
          <a:p>
            <a:r>
              <a:rPr lang="ru-RU" sz="2000" b="1" dirty="0" err="1">
                <a:solidFill>
                  <a:srgbClr val="0070C0"/>
                </a:solidFill>
                <a:latin typeface="Arial" panose="020B0604020202020204" pitchFamily="34" charset="0"/>
                <a:cs typeface="Arial" panose="020B0604020202020204" pitchFamily="34" charset="0"/>
              </a:rPr>
              <a:t>Секвенирующая</a:t>
            </a:r>
            <a:endParaRPr lang="ru-RU" sz="2000" b="1" dirty="0">
              <a:solidFill>
                <a:srgbClr val="0070C0"/>
              </a:solidFill>
              <a:latin typeface="Arial" panose="020B0604020202020204" pitchFamily="34" charset="0"/>
              <a:cs typeface="Arial" panose="020B0604020202020204" pitchFamily="34" charset="0"/>
            </a:endParaRPr>
          </a:p>
          <a:p>
            <a:r>
              <a:rPr lang="ru-RU" sz="2000" b="1" dirty="0">
                <a:solidFill>
                  <a:srgbClr val="0070C0"/>
                </a:solidFill>
                <a:latin typeface="Arial" panose="020B0604020202020204" pitchFamily="34" charset="0"/>
                <a:cs typeface="Arial" panose="020B0604020202020204" pitchFamily="34" charset="0"/>
              </a:rPr>
              <a:t>часть набора</a:t>
            </a:r>
          </a:p>
        </p:txBody>
      </p:sp>
      <p:sp>
        <p:nvSpPr>
          <p:cNvPr id="86023" name="Прямоугольник 6"/>
          <p:cNvSpPr>
            <a:spLocks noChangeArrowheads="1"/>
          </p:cNvSpPr>
          <p:nvPr/>
        </p:nvSpPr>
        <p:spPr bwMode="auto">
          <a:xfrm>
            <a:off x="0" y="1"/>
            <a:ext cx="9144000" cy="685800"/>
          </a:xfrm>
          <a:prstGeom prst="rect">
            <a:avLst/>
          </a:prstGeom>
        </p:spPr>
        <p:txBody>
          <a:bodyPr vert="horz" lIns="91440" tIns="45720" rIns="91440" bIns="45720" rtlCol="0" anchor="ctr">
            <a:noAutofit/>
          </a:bodyPr>
          <a:lstStyle/>
          <a:p>
            <a:r>
              <a:rPr lang="ru-RU" sz="2000" b="1" dirty="0">
                <a:solidFill>
                  <a:srgbClr val="0000FF"/>
                </a:solidFill>
              </a:rPr>
              <a:t>Приложение к инструкции </a:t>
            </a:r>
          </a:p>
          <a:p>
            <a:r>
              <a:rPr lang="ru-RU" sz="2000" b="1" dirty="0">
                <a:solidFill>
                  <a:srgbClr val="0000FF"/>
                </a:solidFill>
              </a:rPr>
              <a:t>Форма 7 «Метаболизм фолиевой кислоты» </a:t>
            </a:r>
          </a:p>
        </p:txBody>
      </p:sp>
    </p:spTree>
    <p:extLst>
      <p:ext uri="{BB962C8B-B14F-4D97-AF65-F5344CB8AC3E}">
        <p14:creationId xmlns:p14="http://schemas.microsoft.com/office/powerpoint/2010/main" val="2978222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4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419" grpId="0"/>
      <p:bldP spid="5" grpId="0" animBg="1"/>
      <p:bldP spid="604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28280" y="76200"/>
            <a:ext cx="9172280" cy="400110"/>
          </a:xfrm>
          <a:prstGeom prst="rect">
            <a:avLst/>
          </a:prstGeom>
        </p:spPr>
        <p:txBody>
          <a:bodyPr vert="horz" lIns="91440" tIns="45720" rIns="91440" bIns="45720" rtlCol="0" anchor="ctr">
            <a:noAutofit/>
          </a:bodyPr>
          <a:lstStyle>
            <a:defPPr>
              <a:defRPr lang="en-US"/>
            </a:defPPr>
            <a:lvl1pPr>
              <a:defRPr sz="2000" b="1">
                <a:solidFill>
                  <a:srgbClr val="0000FF"/>
                </a:solidFill>
              </a:defRPr>
            </a:lvl1pPr>
          </a:lstStyle>
          <a:p>
            <a:pPr algn="ctr"/>
            <a:r>
              <a:rPr lang="ru-RU" sz="2400" dirty="0"/>
              <a:t>Применение набора «</a:t>
            </a:r>
            <a:r>
              <a:rPr lang="ru-RU" sz="2400" dirty="0" err="1"/>
              <a:t>Пироскрин</a:t>
            </a:r>
            <a:r>
              <a:rPr lang="ru-RU" sz="2400" dirty="0"/>
              <a:t>» в клинической практике</a:t>
            </a:r>
          </a:p>
        </p:txBody>
      </p:sp>
      <p:graphicFrame>
        <p:nvGraphicFramePr>
          <p:cNvPr id="11293" name="Group 29"/>
          <p:cNvGraphicFramePr>
            <a:graphicFrameLocks noGrp="1"/>
          </p:cNvGraphicFramePr>
          <p:nvPr>
            <p:extLst>
              <p:ext uri="{D42A27DB-BD31-4B8C-83A1-F6EECF244321}">
                <p14:modId xmlns:p14="http://schemas.microsoft.com/office/powerpoint/2010/main" val="77287246"/>
              </p:ext>
            </p:extLst>
          </p:nvPr>
        </p:nvGraphicFramePr>
        <p:xfrm>
          <a:off x="0" y="831850"/>
          <a:ext cx="9144000" cy="5645100"/>
        </p:xfrm>
        <a:graphic>
          <a:graphicData uri="http://schemas.openxmlformats.org/drawingml/2006/table">
            <a:tbl>
              <a:tblPr/>
              <a:tblGrid>
                <a:gridCol w="4532243"/>
                <a:gridCol w="4611757"/>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rgbClr val="000000"/>
                          </a:solidFill>
                          <a:effectLst/>
                          <a:latin typeface="Arial" pitchFamily="34" charset="0"/>
                          <a:cs typeface="Arial" pitchFamily="34" charset="0"/>
                        </a:rPr>
                        <a:t>Тестирование</a:t>
                      </a:r>
                    </a:p>
                  </a:txBody>
                  <a:tcPr marT="45715" marB="45715"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smtClean="0">
                          <a:ln>
                            <a:noFill/>
                          </a:ln>
                          <a:solidFill>
                            <a:srgbClr val="000000"/>
                          </a:solidFill>
                          <a:effectLst/>
                          <a:latin typeface="Arial" pitchFamily="34" charset="0"/>
                          <a:cs typeface="Arial" pitchFamily="34" charset="0"/>
                        </a:rPr>
                        <a:t>Область применения</a:t>
                      </a:r>
                    </a:p>
                  </a:txBody>
                  <a:tcPr marT="45715" marB="45715"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rgbClr val="000000"/>
                          </a:solidFill>
                          <a:effectLst/>
                          <a:latin typeface="Arial" pitchFamily="34" charset="0"/>
                          <a:cs typeface="Arial" pitchFamily="34" charset="0"/>
                        </a:rPr>
                        <a:t>Фармакогенетика</a:t>
                      </a:r>
                      <a:r>
                        <a:rPr kumimoji="0" lang="ru-RU" sz="1600" b="0" i="0" u="none" strike="noStrike" cap="none" normalizeH="0" baseline="0" dirty="0" smtClean="0">
                          <a:ln>
                            <a:noFill/>
                          </a:ln>
                          <a:solidFill>
                            <a:srgbClr val="000000"/>
                          </a:solidFill>
                          <a:effectLst/>
                          <a:latin typeface="Arial" pitchFamily="34" charset="0"/>
                          <a:cs typeface="Arial" pitchFamily="34" charset="0"/>
                        </a:rPr>
                        <a:t>, где есть калькуляторы (рекомендации): «ФАРМА-</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Варфарин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«ФАРМА-скрин-2а» (</a:t>
                      </a:r>
                      <a:r>
                        <a:rPr kumimoji="0" lang="en-US" sz="1600" b="0" i="0" u="none" strike="noStrike" cap="none" normalizeH="0" baseline="0" dirty="0" smtClean="0">
                          <a:ln>
                            <a:noFill/>
                          </a:ln>
                          <a:solidFill>
                            <a:srgbClr val="000000"/>
                          </a:solidFill>
                          <a:effectLst/>
                          <a:latin typeface="Arial" pitchFamily="34" charset="0"/>
                          <a:cs typeface="Arial" pitchFamily="34" charset="0"/>
                        </a:rPr>
                        <a:t>NAT2</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1D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Клиническая фармакология,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фармакогенетические</a:t>
                      </a:r>
                      <a:r>
                        <a:rPr kumimoji="0" lang="ru-RU" sz="1600" b="0" i="0" u="none" strike="noStrike" cap="none" normalizeH="0" baseline="0" dirty="0" smtClean="0">
                          <a:ln>
                            <a:noFill/>
                          </a:ln>
                          <a:solidFill>
                            <a:srgbClr val="000000"/>
                          </a:solidFill>
                          <a:effectLst/>
                          <a:latin typeface="Arial" pitchFamily="34" charset="0"/>
                          <a:cs typeface="Arial" pitchFamily="34" charset="0"/>
                        </a:rPr>
                        <a:t> исследования</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C1DA"/>
                    </a:solidFill>
                  </a:tcPr>
                </a:tc>
              </a:tr>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rgbClr val="000000"/>
                          </a:solidFill>
                          <a:effectLst/>
                          <a:latin typeface="Arial" pitchFamily="34" charset="0"/>
                          <a:cs typeface="Arial" pitchFamily="34" charset="0"/>
                        </a:rPr>
                        <a:t>Фармакогенетика</a:t>
                      </a:r>
                      <a:r>
                        <a:rPr kumimoji="0" lang="ru-RU" sz="1600" b="0" i="0" u="none" strike="noStrike" cap="none" normalizeH="0" baseline="0" dirty="0" smtClean="0">
                          <a:ln>
                            <a:noFill/>
                          </a:ln>
                          <a:solidFill>
                            <a:srgbClr val="000000"/>
                          </a:solidFill>
                          <a:effectLst/>
                          <a:latin typeface="Arial" pitchFamily="34" charset="0"/>
                          <a:cs typeface="Arial" pitchFamily="34" charset="0"/>
                        </a:rPr>
                        <a:t> остальное: «ФАРМА-скрин-1», «ФАРМА-скрин-2б», «UGT1A1-скрин»,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ФАРМАдинамика-скрин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7E4B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Клиническая фармакологи, характеристика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детоксикационных</a:t>
                      </a:r>
                      <a:r>
                        <a:rPr kumimoji="0" lang="ru-RU" sz="1600" b="0" i="0" u="none" strike="noStrike" cap="none" normalizeH="0" baseline="0" dirty="0" smtClean="0">
                          <a:ln>
                            <a:noFill/>
                          </a:ln>
                          <a:solidFill>
                            <a:srgbClr val="000000"/>
                          </a:solidFill>
                          <a:effectLst/>
                          <a:latin typeface="Arial" pitchFamily="34" charset="0"/>
                          <a:cs typeface="Arial" pitchFamily="34" charset="0"/>
                        </a:rPr>
                        <a:t> процессов, риск НР</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7E4BD"/>
                    </a:solidFill>
                  </a:tcPr>
                </a:tc>
              </a:tr>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Свертываемость: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ПЛАЗМО-скрин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ТРОМБО-скрин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ФОЛАТ-скрин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Акушерство и гинекология, любые оперативные вмешательства</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Мутации в </a:t>
                      </a:r>
                      <a:r>
                        <a:rPr kumimoji="0" lang="en-US" sz="1600" b="0" i="0" u="none" strike="noStrike" cap="none" normalizeH="0" baseline="0" dirty="0" smtClean="0">
                          <a:ln>
                            <a:noFill/>
                          </a:ln>
                          <a:solidFill>
                            <a:srgbClr val="000000"/>
                          </a:solidFill>
                          <a:effectLst/>
                          <a:latin typeface="Arial" pitchFamily="34" charset="0"/>
                          <a:cs typeface="Arial" pitchFamily="34" charset="0"/>
                        </a:rPr>
                        <a:t>BRCA1</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en-US" sz="1600" b="0" i="0" u="none" strike="noStrike" cap="none" normalizeH="0" baseline="0" dirty="0" smtClean="0">
                          <a:ln>
                            <a:noFill/>
                          </a:ln>
                          <a:solidFill>
                            <a:srgbClr val="000000"/>
                          </a:solidFill>
                          <a:effectLst/>
                          <a:latin typeface="Arial" pitchFamily="34" charset="0"/>
                          <a:cs typeface="Arial" pitchFamily="34" charset="0"/>
                        </a:rPr>
                        <a:t>BRCA</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endParaRPr kumimoji="0" lang="en-US" sz="1600" b="0" i="0" u="none" strike="noStrike" cap="none" normalizeH="0" baseline="0" dirty="0" smtClean="0">
                        <a:ln>
                          <a:noFill/>
                        </a:ln>
                        <a:solidFill>
                          <a:srgbClr val="000000"/>
                        </a:solidFill>
                        <a:effectLst/>
                        <a:latin typeface="Arial" pitchFamily="34" charset="0"/>
                        <a:cs typeface="Arial" pitchFamily="34" charset="0"/>
                      </a:endParaRP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9C3"/>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Предупреждение онкологических заболеваний</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9C3"/>
                    </a:solidFill>
                  </a:tcPr>
                </a:tc>
              </a:tr>
              <a:tr h="1158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ТОНО-скрин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ИБС-скрин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ЛИПО-скрин-Б</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ЛИПО-скрин-Д</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ОСТЕО-скрин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«ДИАБЕТ-1-скрин», «ДИАБЕТ-2-скрин», «ДИАБЕТ-2Д-скрин»,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АДИПО-скрин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КОЛО-скрин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«CCR5del32-скрин» </a:t>
                      </a: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Изучение предрасположенности к соответствующим мультифакторным заболеваниям, выявление групп риска с целью своевременного проведения профилактических мероприятий</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1158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СПОРТ-энерго-скрин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СПОРТ-мио-скрин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ТОНО-скрин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 «</a:t>
                      </a:r>
                      <a:r>
                        <a:rPr kumimoji="0" lang="ru-RU" sz="1600" b="0" i="0" u="none" strike="noStrike" cap="none" normalizeH="0" baseline="0" dirty="0" err="1" smtClean="0">
                          <a:ln>
                            <a:noFill/>
                          </a:ln>
                          <a:solidFill>
                            <a:srgbClr val="000000"/>
                          </a:solidFill>
                          <a:effectLst/>
                          <a:latin typeface="Arial" pitchFamily="34" charset="0"/>
                          <a:cs typeface="Arial" pitchFamily="34" charset="0"/>
                        </a:rPr>
                        <a:t>ИБС-скрин</a:t>
                      </a:r>
                      <a:r>
                        <a:rPr kumimoji="0" lang="ru-RU" sz="1600" b="0" i="0" u="none" strike="noStrike" cap="none" normalizeH="0" baseline="0" dirty="0" smtClean="0">
                          <a:ln>
                            <a:noFill/>
                          </a:ln>
                          <a:solidFill>
                            <a:srgbClr val="000000"/>
                          </a:solidFill>
                          <a:effectLst/>
                          <a:latin typeface="Arial" pitchFamily="34" charset="0"/>
                          <a:cs typeface="Arial" pitchFamily="34" charset="0"/>
                        </a:rPr>
                        <a:t>»</a:t>
                      </a:r>
                    </a:p>
                  </a:txBody>
                  <a:tcPr marT="45715" marB="45715"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rgbClr val="000000"/>
                          </a:solidFill>
                          <a:effectLst/>
                          <a:latin typeface="Arial" pitchFamily="34" charset="0"/>
                          <a:cs typeface="Arial" pitchFamily="34" charset="0"/>
                        </a:rPr>
                        <a:t>Спортивная медицина: синдром внезапной коронарной смерти, скрининг потенциальных спортсменов, оптимизация тренировок</a:t>
                      </a:r>
                    </a:p>
                  </a:txBody>
                  <a:tcPr marT="45715" marB="45715"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lumMod val="85000"/>
                      </a:schemeClr>
                    </a:solidFill>
                  </a:tcPr>
                </a:tc>
              </a:tr>
            </a:tbl>
          </a:graphicData>
        </a:graphic>
      </p:graphicFrame>
    </p:spTree>
    <p:extLst>
      <p:ext uri="{BB962C8B-B14F-4D97-AF65-F5344CB8AC3E}">
        <p14:creationId xmlns:p14="http://schemas.microsoft.com/office/powerpoint/2010/main" val="976140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323850" y="990600"/>
            <a:ext cx="4068763" cy="3517900"/>
          </a:xfrm>
          <a:prstGeom prst="rect">
            <a:avLst/>
          </a:prstGeom>
          <a:noFill/>
          <a:ln w="9525">
            <a:noFill/>
            <a:miter lim="800000"/>
            <a:headEnd/>
            <a:tailEnd/>
          </a:ln>
        </p:spPr>
      </p:pic>
      <p:grpSp>
        <p:nvGrpSpPr>
          <p:cNvPr id="2" name="Группа 2"/>
          <p:cNvGrpSpPr>
            <a:grpSpLocks/>
          </p:cNvGrpSpPr>
          <p:nvPr/>
        </p:nvGrpSpPr>
        <p:grpSpPr bwMode="auto">
          <a:xfrm>
            <a:off x="4787900" y="863600"/>
            <a:ext cx="3887788" cy="4005263"/>
            <a:chOff x="0" y="-26988"/>
            <a:chExt cx="7416800" cy="6884988"/>
          </a:xfrm>
        </p:grpSpPr>
        <p:pic>
          <p:nvPicPr>
            <p:cNvPr id="19464" name="Picture 2"/>
            <p:cNvPicPr>
              <a:picLocks noChangeAspect="1" noChangeArrowheads="1"/>
            </p:cNvPicPr>
            <p:nvPr/>
          </p:nvPicPr>
          <p:blipFill>
            <a:blip r:embed="rId3" cstate="print"/>
            <a:srcRect/>
            <a:stretch>
              <a:fillRect/>
            </a:stretch>
          </p:blipFill>
          <p:spPr bwMode="auto">
            <a:xfrm>
              <a:off x="0" y="-26988"/>
              <a:ext cx="5435600" cy="1727201"/>
            </a:xfrm>
            <a:prstGeom prst="rect">
              <a:avLst/>
            </a:prstGeom>
            <a:noFill/>
            <a:ln w="9525">
              <a:noFill/>
              <a:miter lim="800000"/>
              <a:headEnd/>
              <a:tailEnd/>
            </a:ln>
          </p:spPr>
        </p:pic>
        <p:pic>
          <p:nvPicPr>
            <p:cNvPr id="19465" name="Picture 3"/>
            <p:cNvPicPr>
              <a:picLocks noChangeAspect="1" noChangeArrowheads="1"/>
            </p:cNvPicPr>
            <p:nvPr/>
          </p:nvPicPr>
          <p:blipFill>
            <a:blip r:embed="rId4" cstate="print"/>
            <a:srcRect/>
            <a:stretch>
              <a:fillRect/>
            </a:stretch>
          </p:blipFill>
          <p:spPr bwMode="auto">
            <a:xfrm>
              <a:off x="0" y="1744663"/>
              <a:ext cx="1439863" cy="5113337"/>
            </a:xfrm>
            <a:prstGeom prst="rect">
              <a:avLst/>
            </a:prstGeom>
            <a:noFill/>
            <a:ln w="9525">
              <a:noFill/>
              <a:miter lim="800000"/>
              <a:headEnd/>
              <a:tailEnd/>
            </a:ln>
          </p:spPr>
        </p:pic>
        <p:pic>
          <p:nvPicPr>
            <p:cNvPr id="19466" name="Picture 4"/>
            <p:cNvPicPr>
              <a:picLocks noChangeAspect="1" noChangeArrowheads="1"/>
            </p:cNvPicPr>
            <p:nvPr/>
          </p:nvPicPr>
          <p:blipFill>
            <a:blip r:embed="rId5" cstate="print"/>
            <a:srcRect/>
            <a:stretch>
              <a:fillRect/>
            </a:stretch>
          </p:blipFill>
          <p:spPr bwMode="auto">
            <a:xfrm>
              <a:off x="1979613" y="2998788"/>
              <a:ext cx="5437187" cy="3859212"/>
            </a:xfrm>
            <a:prstGeom prst="rect">
              <a:avLst/>
            </a:prstGeom>
            <a:noFill/>
            <a:ln w="9525">
              <a:noFill/>
              <a:miter lim="800000"/>
              <a:headEnd/>
              <a:tailEnd/>
            </a:ln>
          </p:spPr>
        </p:pic>
        <p:pic>
          <p:nvPicPr>
            <p:cNvPr id="19467" name="Picture 6"/>
            <p:cNvPicPr>
              <a:picLocks noChangeAspect="1" noChangeArrowheads="1"/>
            </p:cNvPicPr>
            <p:nvPr/>
          </p:nvPicPr>
          <p:blipFill>
            <a:blip r:embed="rId6" cstate="print"/>
            <a:srcRect/>
            <a:stretch>
              <a:fillRect/>
            </a:stretch>
          </p:blipFill>
          <p:spPr bwMode="auto">
            <a:xfrm>
              <a:off x="1692275" y="1700213"/>
              <a:ext cx="4392613" cy="1296987"/>
            </a:xfrm>
            <a:prstGeom prst="rect">
              <a:avLst/>
            </a:prstGeom>
            <a:noFill/>
            <a:ln w="9525">
              <a:noFill/>
              <a:miter lim="800000"/>
              <a:headEnd/>
              <a:tailEnd/>
            </a:ln>
          </p:spPr>
        </p:pic>
      </p:grpSp>
      <p:grpSp>
        <p:nvGrpSpPr>
          <p:cNvPr id="3" name="Группа 8"/>
          <p:cNvGrpSpPr>
            <a:grpSpLocks/>
          </p:cNvGrpSpPr>
          <p:nvPr/>
        </p:nvGrpSpPr>
        <p:grpSpPr bwMode="auto">
          <a:xfrm>
            <a:off x="1403350" y="4581525"/>
            <a:ext cx="6769100" cy="2276475"/>
            <a:chOff x="107504" y="3933056"/>
            <a:chExt cx="9036496" cy="2924944"/>
          </a:xfrm>
        </p:grpSpPr>
        <p:pic>
          <p:nvPicPr>
            <p:cNvPr id="19462" name="Picture 2"/>
            <p:cNvPicPr>
              <a:picLocks noChangeAspect="1" noChangeArrowheads="1"/>
            </p:cNvPicPr>
            <p:nvPr/>
          </p:nvPicPr>
          <p:blipFill>
            <a:blip r:embed="rId7" cstate="print"/>
            <a:srcRect/>
            <a:stretch>
              <a:fillRect/>
            </a:stretch>
          </p:blipFill>
          <p:spPr bwMode="auto">
            <a:xfrm>
              <a:off x="107504" y="3933056"/>
              <a:ext cx="3645346" cy="2924944"/>
            </a:xfrm>
            <a:prstGeom prst="rect">
              <a:avLst/>
            </a:prstGeom>
            <a:noFill/>
            <a:ln w="9525">
              <a:noFill/>
              <a:miter lim="800000"/>
              <a:headEnd/>
              <a:tailEnd/>
            </a:ln>
          </p:spPr>
        </p:pic>
        <p:pic>
          <p:nvPicPr>
            <p:cNvPr id="19463" name="Picture 3"/>
            <p:cNvPicPr>
              <a:picLocks noChangeAspect="1" noChangeArrowheads="1"/>
            </p:cNvPicPr>
            <p:nvPr/>
          </p:nvPicPr>
          <p:blipFill>
            <a:blip r:embed="rId8" cstate="print"/>
            <a:srcRect/>
            <a:stretch>
              <a:fillRect/>
            </a:stretch>
          </p:blipFill>
          <p:spPr bwMode="auto">
            <a:xfrm>
              <a:off x="3797300" y="4648200"/>
              <a:ext cx="5346700" cy="2209800"/>
            </a:xfrm>
            <a:prstGeom prst="rect">
              <a:avLst/>
            </a:prstGeom>
            <a:noFill/>
            <a:ln w="9525">
              <a:noFill/>
              <a:miter lim="800000"/>
              <a:headEnd/>
              <a:tailEnd/>
            </a:ln>
          </p:spPr>
        </p:pic>
      </p:grpSp>
      <p:sp>
        <p:nvSpPr>
          <p:cNvPr id="19461" name="TextBox 1"/>
          <p:cNvSpPr txBox="1">
            <a:spLocks noChangeArrowheads="1"/>
          </p:cNvSpPr>
          <p:nvPr/>
        </p:nvSpPr>
        <p:spPr bwMode="auto">
          <a:xfrm>
            <a:off x="0" y="6350"/>
            <a:ext cx="9144000" cy="830263"/>
          </a:xfrm>
          <a:prstGeom prst="rect">
            <a:avLst/>
          </a:prstGeom>
          <a:noFill/>
          <a:ln w="9525">
            <a:noFill/>
            <a:miter lim="800000"/>
            <a:headEnd/>
            <a:tailEnd/>
          </a:ln>
        </p:spPr>
        <p:txBody>
          <a:bodyPr anchor="ctr">
            <a:spAutoFit/>
          </a:bodyPr>
          <a:lstStyle/>
          <a:p>
            <a:pPr algn="ctr"/>
            <a:r>
              <a:rPr lang="ru-RU" sz="2400" b="1" dirty="0">
                <a:solidFill>
                  <a:srgbClr val="0000FF"/>
                </a:solidFill>
                <a:latin typeface="Calibri" pitchFamily="34" charset="0"/>
                <a:cs typeface="Arial" pitchFamily="34" charset="0"/>
              </a:rPr>
              <a:t>Научно-популярные статьи про возможности </a:t>
            </a:r>
            <a:r>
              <a:rPr lang="ru-RU" sz="2400" b="1" dirty="0" err="1">
                <a:solidFill>
                  <a:srgbClr val="0000FF"/>
                </a:solidFill>
                <a:latin typeface="Calibri" pitchFamily="34" charset="0"/>
                <a:cs typeface="Arial" pitchFamily="34" charset="0"/>
              </a:rPr>
              <a:t>пиросеквенирования</a:t>
            </a:r>
            <a:r>
              <a:rPr lang="ru-RU" sz="2400" b="1" dirty="0">
                <a:solidFill>
                  <a:srgbClr val="0000FF"/>
                </a:solidFill>
                <a:latin typeface="Calibri" pitchFamily="34" charset="0"/>
                <a:cs typeface="Arial" pitchFamily="34" charset="0"/>
              </a:rPr>
              <a:t> и набор реагентов «</a:t>
            </a:r>
            <a:r>
              <a:rPr lang="ru-RU" sz="2400" b="1" dirty="0" err="1">
                <a:solidFill>
                  <a:srgbClr val="0000FF"/>
                </a:solidFill>
                <a:latin typeface="Calibri" pitchFamily="34" charset="0"/>
                <a:cs typeface="Arial" pitchFamily="34" charset="0"/>
              </a:rPr>
              <a:t>АмплиСенс</a:t>
            </a:r>
            <a:r>
              <a:rPr lang="ru-RU" sz="2400" b="1" dirty="0">
                <a:solidFill>
                  <a:srgbClr val="0000FF"/>
                </a:solidFill>
                <a:latin typeface="Calibri" pitchFamily="34" charset="0"/>
                <a:cs typeface="Arial" pitchFamily="34" charset="0"/>
              </a:rPr>
              <a:t> </a:t>
            </a:r>
            <a:r>
              <a:rPr lang="ru-RU" sz="2400" b="1" dirty="0" err="1">
                <a:solidFill>
                  <a:srgbClr val="0000FF"/>
                </a:solidFill>
                <a:latin typeface="Calibri" pitchFamily="34" charset="0"/>
                <a:cs typeface="Arial" pitchFamily="34" charset="0"/>
              </a:rPr>
              <a:t>Пироскрин</a:t>
            </a:r>
            <a:r>
              <a:rPr lang="ru-RU" sz="2400" b="1" dirty="0">
                <a:solidFill>
                  <a:srgbClr val="0000FF"/>
                </a:solidFill>
                <a:latin typeface="Calibri" pitchFamily="34" charset="0"/>
                <a:cs typeface="Arial" pitchFamily="34" charset="0"/>
              </a:rPr>
              <a:t>»</a:t>
            </a:r>
          </a:p>
        </p:txBody>
      </p:sp>
    </p:spTree>
    <p:extLst>
      <p:ext uri="{BB962C8B-B14F-4D97-AF65-F5344CB8AC3E}">
        <p14:creationId xmlns:p14="http://schemas.microsoft.com/office/powerpoint/2010/main" val="10397456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email"/>
          <a:srcRect/>
          <a:stretch>
            <a:fillRect/>
          </a:stretch>
        </p:blipFill>
        <p:spPr bwMode="auto">
          <a:xfrm>
            <a:off x="533400" y="100342"/>
            <a:ext cx="8229600" cy="6681458"/>
          </a:xfrm>
          <a:prstGeom prst="rect">
            <a:avLst/>
          </a:prstGeom>
          <a:noFill/>
          <a:ln w="9525">
            <a:noFill/>
            <a:miter lim="800000"/>
            <a:headEnd/>
            <a:tailEnd/>
          </a:ln>
        </p:spPr>
      </p:pic>
    </p:spTree>
    <p:extLst>
      <p:ext uri="{BB962C8B-B14F-4D97-AF65-F5344CB8AC3E}">
        <p14:creationId xmlns:p14="http://schemas.microsoft.com/office/powerpoint/2010/main" val="3034469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66800"/>
            <a:ext cx="3276600" cy="2677656"/>
          </a:xfrm>
          <a:prstGeom prst="rect">
            <a:avLst/>
          </a:prstGeom>
          <a:noFill/>
        </p:spPr>
        <p:txBody>
          <a:bodyPr wrap="square" rtlCol="0">
            <a:spAutoFit/>
          </a:bodyPr>
          <a:lstStyle/>
          <a:p>
            <a:r>
              <a:rPr lang="ru-RU" sz="1400" smtClean="0"/>
              <a:t>Снаружи – модифицируемые (средовые) факторы: размер пропорцеонален вкладу (оценка)</a:t>
            </a:r>
          </a:p>
          <a:p>
            <a:endParaRPr lang="ru-RU" sz="1400" smtClean="0"/>
          </a:p>
          <a:p>
            <a:r>
              <a:rPr lang="ru-RU" sz="1400" smtClean="0"/>
              <a:t>Размер шрифта пропорционален посттестовой вероятности</a:t>
            </a:r>
          </a:p>
          <a:p>
            <a:endParaRPr lang="ru-RU" sz="1400" smtClean="0"/>
          </a:p>
          <a:p>
            <a:r>
              <a:rPr lang="ru-RU" sz="1400" smtClean="0"/>
              <a:t>Черные стрелки соединяют факторы риска между заболеваниями</a:t>
            </a:r>
          </a:p>
          <a:p>
            <a:endParaRPr lang="ru-RU" sz="1400" smtClean="0"/>
          </a:p>
          <a:p>
            <a:r>
              <a:rPr lang="ru-RU" sz="1400" smtClean="0"/>
              <a:t>Пунктир – средовые факторы, влияющие на заболевания</a:t>
            </a:r>
            <a:endParaRPr lang="ru-RU" sz="1400"/>
          </a:p>
        </p:txBody>
      </p:sp>
      <p:pic>
        <p:nvPicPr>
          <p:cNvPr id="1026" name="Picture 2"/>
          <p:cNvPicPr>
            <a:picLocks noChangeAspect="1" noChangeArrowheads="1"/>
          </p:cNvPicPr>
          <p:nvPr/>
        </p:nvPicPr>
        <p:blipFill>
          <a:blip r:embed="rId2" cstate="email"/>
          <a:srcRect/>
          <a:stretch>
            <a:fillRect/>
          </a:stretch>
        </p:blipFill>
        <p:spPr bwMode="auto">
          <a:xfrm>
            <a:off x="0" y="5029200"/>
            <a:ext cx="3556000" cy="1828800"/>
          </a:xfrm>
          <a:prstGeom prst="rect">
            <a:avLst/>
          </a:prstGeom>
          <a:noFill/>
          <a:ln w="9525">
            <a:noFill/>
            <a:miter lim="800000"/>
            <a:headEnd/>
            <a:tailEnd/>
          </a:ln>
        </p:spPr>
      </p:pic>
      <p:pic>
        <p:nvPicPr>
          <p:cNvPr id="1028" name="Picture 4" descr="C:\Documents and Settings\kost\Мои документы\Загрузки\nihms-221253-f0005.jpg"/>
          <p:cNvPicPr>
            <a:picLocks noChangeAspect="1" noChangeArrowheads="1"/>
          </p:cNvPicPr>
          <p:nvPr/>
        </p:nvPicPr>
        <p:blipFill>
          <a:blip r:embed="rId3" cstate="email"/>
          <a:srcRect/>
          <a:stretch>
            <a:fillRect/>
          </a:stretch>
        </p:blipFill>
        <p:spPr bwMode="auto">
          <a:xfrm>
            <a:off x="3276600" y="304800"/>
            <a:ext cx="5867400" cy="5808828"/>
          </a:xfrm>
          <a:prstGeom prst="rect">
            <a:avLst/>
          </a:prstGeom>
          <a:noFill/>
        </p:spPr>
      </p:pic>
      <p:sp>
        <p:nvSpPr>
          <p:cNvPr id="4" name="TextBox 3"/>
          <p:cNvSpPr txBox="1"/>
          <p:nvPr/>
        </p:nvSpPr>
        <p:spPr>
          <a:xfrm>
            <a:off x="0" y="0"/>
            <a:ext cx="5607882" cy="523220"/>
          </a:xfrm>
          <a:prstGeom prst="rect">
            <a:avLst/>
          </a:prstGeom>
        </p:spPr>
        <p:txBody>
          <a:bodyPr wrap="square">
            <a:spAutoFit/>
          </a:bodyPr>
          <a:lstStyle>
            <a:defPPr>
              <a:defRPr lang="en-US"/>
            </a:defPPr>
            <a:lvl1pPr algn="ctr" fontAlgn="auto">
              <a:spcBef>
                <a:spcPts val="0"/>
              </a:spcBef>
              <a:spcAft>
                <a:spcPts val="0"/>
              </a:spcAft>
              <a:defRPr sz="2800" b="1">
                <a:solidFill>
                  <a:srgbClr val="0000C8"/>
                </a:solidFill>
                <a:cs typeface="Arial" pitchFamily="34" charset="0"/>
              </a:defRPr>
            </a:lvl1pPr>
          </a:lstStyle>
          <a:p>
            <a:r>
              <a:rPr lang="ru-RU"/>
              <a:t>Профиль генетического риска</a:t>
            </a:r>
          </a:p>
        </p:txBody>
      </p:sp>
      <p:sp>
        <p:nvSpPr>
          <p:cNvPr id="6" name="Овал 5"/>
          <p:cNvSpPr/>
          <p:nvPr/>
        </p:nvSpPr>
        <p:spPr>
          <a:xfrm>
            <a:off x="7391400" y="3657600"/>
            <a:ext cx="914400" cy="533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7697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62000" y="685800"/>
            <a:ext cx="8382000" cy="3786188"/>
          </a:xfrm>
          <a:prstGeom prst="rect">
            <a:avLst/>
          </a:prstGeom>
          <a:noFill/>
          <a:ln w="9525">
            <a:noFill/>
            <a:miter lim="800000"/>
            <a:headEnd/>
            <a:tailEnd/>
          </a:ln>
        </p:spPr>
        <p:txBody>
          <a:bodyPr anchor="ctr">
            <a:spAutoFit/>
          </a:bodyPr>
          <a:lstStyle/>
          <a:p>
            <a:pPr marL="452438" indent="-182563" algn="just" eaLnBrk="0" hangingPunct="0">
              <a:lnSpc>
                <a:spcPct val="150000"/>
              </a:lnSpc>
              <a:buFont typeface="Wingdings" pitchFamily="2" charset="2"/>
              <a:buChar char="ü"/>
            </a:pPr>
            <a:r>
              <a:rPr lang="ru-RU" sz="2000">
                <a:cs typeface="Times New Roman" pitchFamily="18" charset="0"/>
              </a:rPr>
              <a:t>Гены, контролирующие метаболизм липидов</a:t>
            </a:r>
          </a:p>
          <a:p>
            <a:pPr marL="452438" indent="-182563" algn="just" eaLnBrk="0" hangingPunct="0">
              <a:lnSpc>
                <a:spcPct val="150000"/>
              </a:lnSpc>
              <a:buFont typeface="Wingdings" pitchFamily="2" charset="2"/>
              <a:buChar char="ü"/>
            </a:pPr>
            <a:r>
              <a:rPr lang="ru-RU" sz="2000">
                <a:cs typeface="Times New Roman" pitchFamily="18" charset="0"/>
              </a:rPr>
              <a:t>Гены регуляции артериального давления</a:t>
            </a:r>
          </a:p>
          <a:p>
            <a:pPr marL="452438" indent="-182563" algn="just" eaLnBrk="0" hangingPunct="0">
              <a:lnSpc>
                <a:spcPct val="150000"/>
              </a:lnSpc>
              <a:buFont typeface="Wingdings" pitchFamily="2" charset="2"/>
              <a:buChar char="ü"/>
            </a:pPr>
            <a:r>
              <a:rPr lang="ru-RU" sz="2000">
                <a:cs typeface="Times New Roman" pitchFamily="18" charset="0"/>
              </a:rPr>
              <a:t>Гены свертывания крови и фибринолиза</a:t>
            </a:r>
          </a:p>
          <a:p>
            <a:pPr marL="452438" indent="-182563" algn="just" eaLnBrk="0" hangingPunct="0">
              <a:lnSpc>
                <a:spcPct val="150000"/>
              </a:lnSpc>
              <a:buFont typeface="Wingdings" pitchFamily="2" charset="2"/>
              <a:buChar char="ü"/>
            </a:pPr>
            <a:r>
              <a:rPr lang="ru-RU" sz="2000">
                <a:cs typeface="Times New Roman" pitchFamily="18" charset="0"/>
              </a:rPr>
              <a:t>Гены молекулярных мессенджеров (сигнальных белков)</a:t>
            </a:r>
          </a:p>
          <a:p>
            <a:pPr marL="452438" indent="-182563" algn="just" eaLnBrk="0" hangingPunct="0">
              <a:lnSpc>
                <a:spcPct val="150000"/>
              </a:lnSpc>
              <a:buFont typeface="Wingdings" pitchFamily="2" charset="2"/>
              <a:buChar char="ü"/>
            </a:pPr>
            <a:r>
              <a:rPr lang="ru-RU" sz="2000">
                <a:cs typeface="Times New Roman" pitchFamily="18" charset="0"/>
              </a:rPr>
              <a:t>Гены пролиферации клеток</a:t>
            </a:r>
          </a:p>
          <a:p>
            <a:pPr marL="452438" indent="-182563" algn="just" eaLnBrk="0" hangingPunct="0">
              <a:lnSpc>
                <a:spcPct val="150000"/>
              </a:lnSpc>
              <a:buFont typeface="Wingdings" pitchFamily="2" charset="2"/>
              <a:buChar char="ü"/>
            </a:pPr>
            <a:r>
              <a:rPr lang="ru-RU" sz="2000">
                <a:cs typeface="Times New Roman" pitchFamily="18" charset="0"/>
              </a:rPr>
              <a:t>Гены ионных каналов</a:t>
            </a:r>
          </a:p>
          <a:p>
            <a:pPr marL="452438" indent="-182563" algn="just" eaLnBrk="0" hangingPunct="0">
              <a:lnSpc>
                <a:spcPct val="150000"/>
              </a:lnSpc>
              <a:buFont typeface="Wingdings" pitchFamily="2" charset="2"/>
              <a:buChar char="ü"/>
            </a:pPr>
            <a:r>
              <a:rPr lang="ru-RU" sz="2000">
                <a:cs typeface="Times New Roman" pitchFamily="18" charset="0"/>
              </a:rPr>
              <a:t>Гены метоболизма гомоцистеина</a:t>
            </a:r>
          </a:p>
          <a:p>
            <a:pPr marL="452438" indent="-182563" algn="just" eaLnBrk="0" hangingPunct="0">
              <a:lnSpc>
                <a:spcPct val="150000"/>
              </a:lnSpc>
              <a:buFont typeface="Wingdings" pitchFamily="2" charset="2"/>
              <a:buChar char="ü"/>
            </a:pPr>
            <a:r>
              <a:rPr lang="ru-RU" sz="2000">
                <a:cs typeface="Times New Roman" pitchFamily="18" charset="0"/>
              </a:rPr>
              <a:t>Гены структурной и функциональной организации миокарда</a:t>
            </a:r>
          </a:p>
        </p:txBody>
      </p:sp>
      <p:sp>
        <p:nvSpPr>
          <p:cNvPr id="4" name="Заголовок 3"/>
          <p:cNvSpPr txBox="1">
            <a:spLocks/>
          </p:cNvSpPr>
          <p:nvPr/>
        </p:nvSpPr>
        <p:spPr>
          <a:xfrm>
            <a:off x="0" y="71437"/>
            <a:ext cx="9144000" cy="461963"/>
          </a:xfrm>
          <a:prstGeom prst="rect">
            <a:avLst/>
          </a:prstGeom>
          <a:noFill/>
        </p:spPr>
        <p:txBody>
          <a:bodyPr vert="horz" wrap="square" lIns="91440" tIns="45720" rIns="91440" bIns="45720" rtlCol="0" anchor="ctr">
            <a:spAutoFit/>
          </a:bodyPr>
          <a:lstStyle/>
          <a:p>
            <a:pPr algn="ctr">
              <a:spcBef>
                <a:spcPct val="0"/>
              </a:spcBef>
              <a:defRPr/>
            </a:pPr>
            <a:r>
              <a:rPr lang="ru-RU" sz="2400" b="1">
                <a:solidFill>
                  <a:srgbClr val="0000FF"/>
                </a:solidFill>
              </a:rPr>
              <a:t>Гены</a:t>
            </a:r>
            <a:r>
              <a:rPr lang="en-US" sz="2400" b="1">
                <a:solidFill>
                  <a:srgbClr val="0000FF"/>
                </a:solidFill>
              </a:rPr>
              <a:t> </a:t>
            </a:r>
            <a:r>
              <a:rPr lang="ru-RU" sz="2400" b="1">
                <a:solidFill>
                  <a:srgbClr val="0000FF"/>
                </a:solidFill>
              </a:rPr>
              <a:t>предрасположенности к сердечно-сосудистым заболеваниям</a:t>
            </a:r>
          </a:p>
        </p:txBody>
      </p:sp>
      <p:sp>
        <p:nvSpPr>
          <p:cNvPr id="8196" name="TextBox 4"/>
          <p:cNvSpPr txBox="1">
            <a:spLocks noChangeArrowheads="1"/>
          </p:cNvSpPr>
          <p:nvPr/>
        </p:nvSpPr>
        <p:spPr bwMode="auto">
          <a:xfrm>
            <a:off x="0" y="4572000"/>
            <a:ext cx="9144000" cy="2032000"/>
          </a:xfrm>
          <a:prstGeom prst="rect">
            <a:avLst/>
          </a:prstGeom>
          <a:noFill/>
          <a:ln w="9525">
            <a:noFill/>
            <a:miter lim="800000"/>
            <a:headEnd/>
            <a:tailEnd/>
          </a:ln>
        </p:spPr>
        <p:txBody>
          <a:bodyPr>
            <a:spAutoFit/>
          </a:bodyPr>
          <a:lstStyle/>
          <a:p>
            <a:pPr marL="177800" indent="-177800">
              <a:buFont typeface="Wingdings" pitchFamily="2" charset="2"/>
              <a:buChar char="ü"/>
            </a:pPr>
            <a:r>
              <a:rPr lang="ru-RU"/>
              <a:t>Генетический паспорт – основа индивидуальной и предиктивной медицины / Под ред. В.С.Баранова. – СПб.: Изд-во Н-Л, 2009. – 528 с.</a:t>
            </a:r>
          </a:p>
          <a:p>
            <a:pPr marL="177800" indent="-177800">
              <a:buFont typeface="Wingdings" pitchFamily="2" charset="2"/>
              <a:buChar char="ü"/>
            </a:pPr>
            <a:r>
              <a:rPr lang="ru-RU"/>
              <a:t>Генетическое разнообразие народонаселения и болезни человека / Пузырев В.П., Фрейдин М.Б., Кучер А.Н. – Томск: Печатная мануфактура, 2007. – 320 с. </a:t>
            </a:r>
          </a:p>
          <a:p>
            <a:pPr marL="177800" indent="-177800">
              <a:buFont typeface="Wingdings" pitchFamily="2" charset="2"/>
              <a:buChar char="ü"/>
            </a:pPr>
            <a:r>
              <a:rPr lang="ru-RU"/>
              <a:t>Молекулярные основы распространенных мультифакториальных заболеваний / Пузырев В.П., Степанов В.А., Фрейдин М.Б. // Геномика – медицине. М.: Академкнига, 2005. – С.100-150.</a:t>
            </a:r>
          </a:p>
        </p:txBody>
      </p:sp>
    </p:spTree>
    <p:extLst>
      <p:ext uri="{BB962C8B-B14F-4D97-AF65-F5344CB8AC3E}">
        <p14:creationId xmlns:p14="http://schemas.microsoft.com/office/powerpoint/2010/main" val="154338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0"/>
            <a:ext cx="9144000" cy="461665"/>
          </a:xfrm>
          <a:noFill/>
        </p:spPr>
        <p:txBody>
          <a:bodyPr wrap="square" rtlCol="0">
            <a:spAutoFit/>
          </a:bodyPr>
          <a:lstStyle/>
          <a:p>
            <a:pPr>
              <a:defRPr/>
            </a:pPr>
            <a:r>
              <a:rPr lang="ru-RU" sz="2400" b="1" dirty="0" smtClean="0">
                <a:solidFill>
                  <a:srgbClr val="0000FF"/>
                </a:solidFill>
                <a:latin typeface="+mn-lt"/>
                <a:ea typeface="+mn-ea"/>
                <a:cs typeface="+mn-cs"/>
              </a:rPr>
              <a:t>Создана локальная база </a:t>
            </a:r>
            <a:r>
              <a:rPr lang="ru-RU" sz="2400" b="1" smtClean="0">
                <a:solidFill>
                  <a:srgbClr val="0000FF"/>
                </a:solidFill>
                <a:latin typeface="+mn-lt"/>
                <a:ea typeface="+mn-ea"/>
                <a:cs typeface="+mn-cs"/>
              </a:rPr>
              <a:t>данных </a:t>
            </a:r>
            <a:r>
              <a:rPr lang="en-US" sz="2400" b="1" smtClean="0">
                <a:solidFill>
                  <a:srgbClr val="0000FF"/>
                </a:solidFill>
                <a:latin typeface="+mn-lt"/>
                <a:ea typeface="+mn-ea"/>
                <a:cs typeface="+mn-cs"/>
              </a:rPr>
              <a:t>SNP</a:t>
            </a:r>
            <a:r>
              <a:rPr lang="ru-RU" sz="2400" b="1" smtClean="0">
                <a:solidFill>
                  <a:srgbClr val="0000FF"/>
                </a:solidFill>
                <a:latin typeface="+mn-lt"/>
                <a:ea typeface="+mn-ea"/>
                <a:cs typeface="+mn-cs"/>
              </a:rPr>
              <a:t> (отчет НИОКР 1-2 этапы)</a:t>
            </a:r>
            <a:endParaRPr lang="ru-RU" sz="2400" b="1" dirty="0" smtClean="0">
              <a:solidFill>
                <a:srgbClr val="0000FF"/>
              </a:solidFill>
              <a:latin typeface="+mn-lt"/>
              <a:ea typeface="+mn-ea"/>
              <a:cs typeface="+mn-cs"/>
            </a:endParaRPr>
          </a:p>
        </p:txBody>
      </p:sp>
      <p:pic>
        <p:nvPicPr>
          <p:cNvPr id="9219" name="Picture 4"/>
          <p:cNvPicPr>
            <a:picLocks noChangeAspect="1" noChangeArrowheads="1"/>
          </p:cNvPicPr>
          <p:nvPr/>
        </p:nvPicPr>
        <p:blipFill>
          <a:blip r:embed="rId2" cstate="email"/>
          <a:srcRect/>
          <a:stretch>
            <a:fillRect/>
          </a:stretch>
        </p:blipFill>
        <p:spPr bwMode="auto">
          <a:xfrm>
            <a:off x="152400" y="2668588"/>
            <a:ext cx="8915400" cy="1905000"/>
          </a:xfrm>
          <a:prstGeom prst="rect">
            <a:avLst/>
          </a:prstGeom>
          <a:noFill/>
          <a:ln w="9525">
            <a:noFill/>
            <a:miter lim="800000"/>
            <a:headEnd/>
            <a:tailEnd/>
          </a:ln>
        </p:spPr>
      </p:pic>
      <p:pic>
        <p:nvPicPr>
          <p:cNvPr id="9220" name="Picture 4"/>
          <p:cNvPicPr>
            <a:picLocks noChangeAspect="1" noChangeArrowheads="1"/>
          </p:cNvPicPr>
          <p:nvPr/>
        </p:nvPicPr>
        <p:blipFill>
          <a:blip r:embed="rId3" cstate="email"/>
          <a:srcRect/>
          <a:stretch>
            <a:fillRect/>
          </a:stretch>
        </p:blipFill>
        <p:spPr bwMode="auto">
          <a:xfrm>
            <a:off x="152400" y="5030788"/>
            <a:ext cx="8915400" cy="912812"/>
          </a:xfrm>
          <a:prstGeom prst="rect">
            <a:avLst/>
          </a:prstGeom>
          <a:noFill/>
          <a:ln w="9525">
            <a:noFill/>
            <a:miter lim="800000"/>
            <a:headEnd/>
            <a:tailEnd/>
          </a:ln>
        </p:spPr>
      </p:pic>
      <p:sp>
        <p:nvSpPr>
          <p:cNvPr id="9221" name="TextBox 5"/>
          <p:cNvSpPr txBox="1">
            <a:spLocks noChangeArrowheads="1"/>
          </p:cNvSpPr>
          <p:nvPr/>
        </p:nvSpPr>
        <p:spPr bwMode="auto">
          <a:xfrm>
            <a:off x="0" y="4497388"/>
            <a:ext cx="412750" cy="584200"/>
          </a:xfrm>
          <a:prstGeom prst="rect">
            <a:avLst/>
          </a:prstGeom>
          <a:noFill/>
          <a:ln w="9525">
            <a:noFill/>
            <a:miter lim="800000"/>
            <a:headEnd/>
            <a:tailEnd/>
          </a:ln>
        </p:spPr>
        <p:txBody>
          <a:bodyPr wrap="none">
            <a:spAutoFit/>
          </a:bodyPr>
          <a:lstStyle/>
          <a:p>
            <a:r>
              <a:rPr lang="ru-RU" sz="3200"/>
              <a:t>//</a:t>
            </a:r>
          </a:p>
        </p:txBody>
      </p:sp>
      <p:sp>
        <p:nvSpPr>
          <p:cNvPr id="9222" name="TextBox 6"/>
          <p:cNvSpPr txBox="1">
            <a:spLocks noChangeArrowheads="1"/>
          </p:cNvSpPr>
          <p:nvPr/>
        </p:nvSpPr>
        <p:spPr bwMode="auto">
          <a:xfrm>
            <a:off x="8731250" y="4497388"/>
            <a:ext cx="412750" cy="584200"/>
          </a:xfrm>
          <a:prstGeom prst="rect">
            <a:avLst/>
          </a:prstGeom>
          <a:noFill/>
          <a:ln w="9525">
            <a:noFill/>
            <a:miter lim="800000"/>
            <a:headEnd/>
            <a:tailEnd/>
          </a:ln>
        </p:spPr>
        <p:txBody>
          <a:bodyPr wrap="none">
            <a:spAutoFit/>
          </a:bodyPr>
          <a:lstStyle/>
          <a:p>
            <a:r>
              <a:rPr lang="ru-RU" sz="3200"/>
              <a:t>//</a:t>
            </a:r>
          </a:p>
        </p:txBody>
      </p:sp>
      <p:sp>
        <p:nvSpPr>
          <p:cNvPr id="9223" name="TextBox 7"/>
          <p:cNvSpPr txBox="1">
            <a:spLocks noChangeArrowheads="1"/>
          </p:cNvSpPr>
          <p:nvPr/>
        </p:nvSpPr>
        <p:spPr bwMode="auto">
          <a:xfrm>
            <a:off x="363538" y="1601788"/>
            <a:ext cx="550862" cy="369887"/>
          </a:xfrm>
          <a:prstGeom prst="rect">
            <a:avLst/>
          </a:prstGeom>
          <a:noFill/>
          <a:ln w="9525">
            <a:noFill/>
            <a:miter lim="800000"/>
            <a:headEnd/>
            <a:tailEnd/>
          </a:ln>
        </p:spPr>
        <p:txBody>
          <a:bodyPr wrap="none">
            <a:spAutoFit/>
          </a:bodyPr>
          <a:lstStyle/>
          <a:p>
            <a:r>
              <a:rPr lang="ru-RU"/>
              <a:t>Ген</a:t>
            </a:r>
          </a:p>
        </p:txBody>
      </p:sp>
      <p:sp>
        <p:nvSpPr>
          <p:cNvPr id="9224" name="TextBox 8"/>
          <p:cNvSpPr txBox="1">
            <a:spLocks noChangeArrowheads="1"/>
          </p:cNvSpPr>
          <p:nvPr/>
        </p:nvSpPr>
        <p:spPr bwMode="auto">
          <a:xfrm>
            <a:off x="685800" y="1144588"/>
            <a:ext cx="1735138" cy="369887"/>
          </a:xfrm>
          <a:prstGeom prst="rect">
            <a:avLst/>
          </a:prstGeom>
          <a:noFill/>
          <a:ln w="9525">
            <a:noFill/>
            <a:miter lim="800000"/>
            <a:headEnd/>
            <a:tailEnd/>
          </a:ln>
        </p:spPr>
        <p:txBody>
          <a:bodyPr wrap="none">
            <a:spAutoFit/>
          </a:bodyPr>
          <a:lstStyle/>
          <a:p>
            <a:r>
              <a:rPr lang="ru-RU"/>
              <a:t>Полиморфизм</a:t>
            </a:r>
          </a:p>
        </p:txBody>
      </p:sp>
      <p:sp>
        <p:nvSpPr>
          <p:cNvPr id="9225" name="TextBox 9"/>
          <p:cNvSpPr txBox="1">
            <a:spLocks noChangeArrowheads="1"/>
          </p:cNvSpPr>
          <p:nvPr/>
        </p:nvSpPr>
        <p:spPr bwMode="auto">
          <a:xfrm>
            <a:off x="2014538" y="1525588"/>
            <a:ext cx="3014662" cy="646112"/>
          </a:xfrm>
          <a:prstGeom prst="rect">
            <a:avLst/>
          </a:prstGeom>
          <a:noFill/>
          <a:ln w="9525">
            <a:noFill/>
            <a:miter lim="800000"/>
            <a:headEnd/>
            <a:tailEnd/>
          </a:ln>
        </p:spPr>
        <p:txBody>
          <a:bodyPr wrap="none">
            <a:spAutoFit/>
          </a:bodyPr>
          <a:lstStyle/>
          <a:p>
            <a:pPr algn="ctr"/>
            <a:r>
              <a:rPr lang="ru-RU"/>
              <a:t>Характеристика</a:t>
            </a:r>
          </a:p>
          <a:p>
            <a:pPr algn="ctr"/>
            <a:r>
              <a:rPr lang="ru-RU"/>
              <a:t>(исследование, результат)</a:t>
            </a:r>
          </a:p>
        </p:txBody>
      </p:sp>
      <p:sp>
        <p:nvSpPr>
          <p:cNvPr id="9226" name="TextBox 10"/>
          <p:cNvSpPr txBox="1">
            <a:spLocks noChangeArrowheads="1"/>
          </p:cNvSpPr>
          <p:nvPr/>
        </p:nvSpPr>
        <p:spPr bwMode="auto">
          <a:xfrm>
            <a:off x="5181600" y="1155700"/>
            <a:ext cx="1654175" cy="369888"/>
          </a:xfrm>
          <a:prstGeom prst="rect">
            <a:avLst/>
          </a:prstGeom>
          <a:noFill/>
          <a:ln w="9525">
            <a:noFill/>
            <a:miter lim="800000"/>
            <a:headEnd/>
            <a:tailEnd/>
          </a:ln>
        </p:spPr>
        <p:txBody>
          <a:bodyPr wrap="none">
            <a:spAutoFit/>
          </a:bodyPr>
          <a:lstStyle/>
          <a:p>
            <a:r>
              <a:rPr lang="ru-RU"/>
              <a:t>Аллель риска</a:t>
            </a:r>
          </a:p>
        </p:txBody>
      </p:sp>
      <p:sp>
        <p:nvSpPr>
          <p:cNvPr id="9227" name="TextBox 11"/>
          <p:cNvSpPr txBox="1">
            <a:spLocks noChangeArrowheads="1"/>
          </p:cNvSpPr>
          <p:nvPr/>
        </p:nvSpPr>
        <p:spPr bwMode="auto">
          <a:xfrm>
            <a:off x="6927850" y="1601788"/>
            <a:ext cx="2216150" cy="369887"/>
          </a:xfrm>
          <a:prstGeom prst="rect">
            <a:avLst/>
          </a:prstGeom>
          <a:noFill/>
          <a:ln w="9525">
            <a:noFill/>
            <a:miter lim="800000"/>
            <a:headEnd/>
            <a:tailEnd/>
          </a:ln>
        </p:spPr>
        <p:txBody>
          <a:bodyPr wrap="none">
            <a:spAutoFit/>
          </a:bodyPr>
          <a:lstStyle/>
          <a:p>
            <a:r>
              <a:rPr lang="ru-RU"/>
              <a:t>Частоты генотипов</a:t>
            </a:r>
          </a:p>
        </p:txBody>
      </p:sp>
      <p:cxnSp>
        <p:nvCxnSpPr>
          <p:cNvPr id="21" name="Прямая со стрелкой 20"/>
          <p:cNvCxnSpPr/>
          <p:nvPr/>
        </p:nvCxnSpPr>
        <p:spPr>
          <a:xfrm>
            <a:off x="1524000" y="1601788"/>
            <a:ext cx="0" cy="1066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685800" y="1982788"/>
            <a:ext cx="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3505200" y="2135188"/>
            <a:ext cx="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p:nvPr/>
        </p:nvCxnSpPr>
        <p:spPr>
          <a:xfrm>
            <a:off x="6096000" y="1525588"/>
            <a:ext cx="0" cy="1143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a:off x="8001000" y="1982788"/>
            <a:ext cx="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p:cNvCxnSpPr/>
          <p:nvPr/>
        </p:nvCxnSpPr>
        <p:spPr>
          <a:xfrm>
            <a:off x="8001000" y="1982788"/>
            <a:ext cx="6858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p:nvPr/>
        </p:nvCxnSpPr>
        <p:spPr>
          <a:xfrm rot="5400000">
            <a:off x="7353300" y="2020888"/>
            <a:ext cx="6858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235" name="TextBox 35"/>
          <p:cNvSpPr txBox="1">
            <a:spLocks noChangeArrowheads="1"/>
          </p:cNvSpPr>
          <p:nvPr/>
        </p:nvSpPr>
        <p:spPr bwMode="auto">
          <a:xfrm>
            <a:off x="609600" y="6172200"/>
            <a:ext cx="5713413" cy="461963"/>
          </a:xfrm>
          <a:prstGeom prst="rect">
            <a:avLst/>
          </a:prstGeom>
          <a:noFill/>
          <a:ln w="9525">
            <a:noFill/>
            <a:miter lim="800000"/>
            <a:headEnd/>
            <a:tailEnd/>
          </a:ln>
        </p:spPr>
        <p:txBody>
          <a:bodyPr wrap="none">
            <a:spAutoFit/>
          </a:bodyPr>
          <a:lstStyle/>
          <a:p>
            <a:r>
              <a:rPr lang="ru-RU" sz="2400"/>
              <a:t>Всего – 48 полиморфных ДНК локусов</a:t>
            </a:r>
          </a:p>
        </p:txBody>
      </p:sp>
    </p:spTree>
    <p:extLst>
      <p:ext uri="{BB962C8B-B14F-4D97-AF65-F5344CB8AC3E}">
        <p14:creationId xmlns:p14="http://schemas.microsoft.com/office/powerpoint/2010/main" val="3576420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086"/>
            <a:ext cx="9144000" cy="707886"/>
          </a:xfrm>
          <a:prstGeom prst="rect">
            <a:avLst/>
          </a:prstGeom>
        </p:spPr>
        <p:txBody>
          <a:bodyPr wrap="square">
            <a:spAutoFit/>
          </a:bodyPr>
          <a:lstStyle>
            <a:defPPr>
              <a:defRPr lang="en-US"/>
            </a:defPPr>
            <a:lvl1pPr algn="ctr" fontAlgn="auto">
              <a:spcBef>
                <a:spcPts val="0"/>
              </a:spcBef>
              <a:spcAft>
                <a:spcPts val="0"/>
              </a:spcAft>
              <a:defRPr sz="2800" b="1">
                <a:solidFill>
                  <a:srgbClr val="0000C8"/>
                </a:solidFill>
                <a:cs typeface="Arial" pitchFamily="34" charset="0"/>
              </a:defRPr>
            </a:lvl1pPr>
          </a:lstStyle>
          <a:p>
            <a:r>
              <a:rPr lang="ru-RU" sz="2000" dirty="0"/>
              <a:t>Группы маркеров - </a:t>
            </a:r>
            <a:r>
              <a:rPr lang="ru-RU" sz="2000" dirty="0" err="1"/>
              <a:t>однонуклеотидных</a:t>
            </a:r>
            <a:r>
              <a:rPr lang="ru-RU" sz="2000" dirty="0"/>
              <a:t> полиморфизмов (</a:t>
            </a:r>
            <a:r>
              <a:rPr lang="en-US" sz="2000" dirty="0"/>
              <a:t>SNP</a:t>
            </a:r>
            <a:r>
              <a:rPr lang="ru-RU" sz="2000" dirty="0"/>
              <a:t>) – ассоциированных с риском развития ИИ: 6 групп маркеров</a:t>
            </a:r>
          </a:p>
        </p:txBody>
      </p:sp>
      <p:sp>
        <p:nvSpPr>
          <p:cNvPr id="38915" name="Прямоугольник 2"/>
          <p:cNvSpPr>
            <a:spLocks noChangeArrowheads="1"/>
          </p:cNvSpPr>
          <p:nvPr/>
        </p:nvSpPr>
        <p:spPr bwMode="auto">
          <a:xfrm>
            <a:off x="0" y="1283370"/>
            <a:ext cx="1325563" cy="4370427"/>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200000"/>
              </a:lnSpc>
            </a:pPr>
            <a:r>
              <a:rPr lang="ru-RU" altLang="ru-RU" sz="1600" b="1" spc="-70" dirty="0"/>
              <a:t>«Инсульт-1»</a:t>
            </a:r>
          </a:p>
          <a:p>
            <a:pPr eaLnBrk="1" hangingPunct="1">
              <a:lnSpc>
                <a:spcPct val="200000"/>
              </a:lnSpc>
            </a:pPr>
            <a:endParaRPr lang="ru-RU" altLang="ru-RU" sz="1100" b="1" dirty="0"/>
          </a:p>
          <a:p>
            <a:pPr eaLnBrk="1" hangingPunct="1">
              <a:lnSpc>
                <a:spcPct val="200000"/>
              </a:lnSpc>
            </a:pPr>
            <a:r>
              <a:rPr lang="en-US" sz="1400" b="1" dirty="0" smtClean="0"/>
              <a:t>rs1799983 rs7193343 rs556512 rs4044210 rs5998322 rs12932445 rs2200733 rs702553</a:t>
            </a:r>
            <a:endParaRPr lang="en-US" altLang="ru-RU" sz="1400" b="1" dirty="0"/>
          </a:p>
        </p:txBody>
      </p:sp>
      <p:sp>
        <p:nvSpPr>
          <p:cNvPr id="38916" name="Прямоугольник 5"/>
          <p:cNvSpPr>
            <a:spLocks noChangeArrowheads="1"/>
          </p:cNvSpPr>
          <p:nvPr/>
        </p:nvSpPr>
        <p:spPr bwMode="auto">
          <a:xfrm>
            <a:off x="1325563" y="1283370"/>
            <a:ext cx="1295400" cy="4370427"/>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200000"/>
              </a:lnSpc>
            </a:pPr>
            <a:r>
              <a:rPr lang="ru-RU" altLang="ru-RU" sz="1600" b="1" spc="-90" dirty="0"/>
              <a:t>«Инсульт-2»</a:t>
            </a:r>
          </a:p>
          <a:p>
            <a:pPr eaLnBrk="1" hangingPunct="1">
              <a:lnSpc>
                <a:spcPct val="200000"/>
              </a:lnSpc>
            </a:pPr>
            <a:endParaRPr lang="ru-RU" altLang="ru-RU" sz="1100" b="1" dirty="0"/>
          </a:p>
          <a:p>
            <a:pPr eaLnBrk="1" hangingPunct="1">
              <a:lnSpc>
                <a:spcPct val="200000"/>
              </a:lnSpc>
            </a:pPr>
            <a:r>
              <a:rPr lang="en-US" sz="1400" b="1" dirty="0" smtClean="0"/>
              <a:t>rs328 rs11984041 rs1537378 rs5186 rs10455872 rs556621 rs1906591 rs4479522</a:t>
            </a:r>
            <a:endParaRPr lang="en-US" altLang="ru-RU" sz="1400" b="1" dirty="0"/>
          </a:p>
        </p:txBody>
      </p:sp>
      <p:sp>
        <p:nvSpPr>
          <p:cNvPr id="38917" name="Прямоугольник 24"/>
          <p:cNvSpPr>
            <a:spLocks noChangeArrowheads="1"/>
          </p:cNvSpPr>
          <p:nvPr/>
        </p:nvSpPr>
        <p:spPr bwMode="auto">
          <a:xfrm>
            <a:off x="2620963" y="1284020"/>
            <a:ext cx="1449387" cy="4370427"/>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1600" b="1" dirty="0"/>
              <a:t>«Липидный </a:t>
            </a:r>
          </a:p>
          <a:p>
            <a:pPr algn="ctr" eaLnBrk="1" hangingPunct="1"/>
            <a:r>
              <a:rPr lang="ru-RU" altLang="ru-RU" sz="1600" b="1" dirty="0"/>
              <a:t>обмен»</a:t>
            </a:r>
          </a:p>
          <a:p>
            <a:pPr eaLnBrk="1" hangingPunct="1">
              <a:lnSpc>
                <a:spcPct val="200000"/>
              </a:lnSpc>
            </a:pPr>
            <a:endParaRPr lang="ru-RU" altLang="ru-RU" sz="1100" b="1" dirty="0"/>
          </a:p>
          <a:p>
            <a:pPr eaLnBrk="1" hangingPunct="1">
              <a:lnSpc>
                <a:spcPct val="200000"/>
              </a:lnSpc>
            </a:pPr>
            <a:r>
              <a:rPr lang="en-US" sz="1400" b="1" dirty="0" smtClean="0"/>
              <a:t>rs1801133</a:t>
            </a:r>
            <a:endParaRPr lang="ru-RU" sz="1400" b="1" dirty="0" smtClean="0"/>
          </a:p>
          <a:p>
            <a:pPr eaLnBrk="1" hangingPunct="1">
              <a:lnSpc>
                <a:spcPct val="200000"/>
              </a:lnSpc>
            </a:pPr>
            <a:r>
              <a:rPr lang="en-US" sz="1400" b="1" dirty="0" smtClean="0"/>
              <a:t>rs328 </a:t>
            </a:r>
            <a:endParaRPr lang="ru-RU" sz="1400" b="1" dirty="0" smtClean="0"/>
          </a:p>
          <a:p>
            <a:pPr eaLnBrk="1" hangingPunct="1">
              <a:lnSpc>
                <a:spcPct val="200000"/>
              </a:lnSpc>
            </a:pPr>
            <a:r>
              <a:rPr lang="en-US" sz="1400" b="1" dirty="0" smtClean="0"/>
              <a:t>rs429358 rs10455872</a:t>
            </a:r>
            <a:endParaRPr lang="ru-RU" sz="1400" b="1" dirty="0" smtClean="0"/>
          </a:p>
          <a:p>
            <a:pPr eaLnBrk="1" hangingPunct="1">
              <a:lnSpc>
                <a:spcPct val="200000"/>
              </a:lnSpc>
            </a:pPr>
            <a:r>
              <a:rPr lang="en-US" sz="1400" b="1" dirty="0" smtClean="0"/>
              <a:t> rs7412 </a:t>
            </a:r>
            <a:endParaRPr lang="ru-RU" sz="1400" b="1" dirty="0" smtClean="0"/>
          </a:p>
          <a:p>
            <a:pPr eaLnBrk="1" hangingPunct="1">
              <a:lnSpc>
                <a:spcPct val="200000"/>
              </a:lnSpc>
            </a:pPr>
            <a:r>
              <a:rPr lang="en-US" sz="1400" b="1" dirty="0" smtClean="0"/>
              <a:t>rs662799</a:t>
            </a:r>
            <a:endParaRPr lang="ru-RU" sz="1400" b="1" dirty="0" smtClean="0"/>
          </a:p>
          <a:p>
            <a:pPr eaLnBrk="1" hangingPunct="1">
              <a:lnSpc>
                <a:spcPct val="200000"/>
              </a:lnSpc>
            </a:pPr>
            <a:r>
              <a:rPr lang="en-US" sz="1400" b="1" dirty="0" smtClean="0"/>
              <a:t>rs662 </a:t>
            </a:r>
            <a:endParaRPr lang="ru-RU" sz="1400" b="1" dirty="0" smtClean="0"/>
          </a:p>
          <a:p>
            <a:pPr eaLnBrk="1" hangingPunct="1">
              <a:lnSpc>
                <a:spcPct val="200000"/>
              </a:lnSpc>
            </a:pPr>
            <a:r>
              <a:rPr lang="en-US" sz="1400" b="1" dirty="0" smtClean="0"/>
              <a:t>rs2383207</a:t>
            </a:r>
            <a:endParaRPr lang="en-US" altLang="ru-RU" sz="1400" b="1" dirty="0"/>
          </a:p>
        </p:txBody>
      </p:sp>
      <p:sp>
        <p:nvSpPr>
          <p:cNvPr id="38918" name="TextBox 71"/>
          <p:cNvSpPr txBox="1">
            <a:spLocks noChangeArrowheads="1"/>
          </p:cNvSpPr>
          <p:nvPr/>
        </p:nvSpPr>
        <p:spPr bwMode="auto">
          <a:xfrm>
            <a:off x="4803775" y="154848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sp>
        <p:nvSpPr>
          <p:cNvPr id="38919" name="Прямоугольник 88"/>
          <p:cNvSpPr>
            <a:spLocks noChangeArrowheads="1"/>
          </p:cNvSpPr>
          <p:nvPr/>
        </p:nvSpPr>
        <p:spPr bwMode="auto">
          <a:xfrm>
            <a:off x="7373951" y="1287244"/>
            <a:ext cx="1797793" cy="4370427"/>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1400" b="1" spc="-100" dirty="0"/>
              <a:t>«</a:t>
            </a:r>
            <a:r>
              <a:rPr lang="ru-RU" altLang="ru-RU" sz="1600" b="1" spc="-100" dirty="0"/>
              <a:t>Клеточные </a:t>
            </a:r>
          </a:p>
          <a:p>
            <a:pPr algn="ctr" eaLnBrk="1" hangingPunct="1"/>
            <a:r>
              <a:rPr lang="ru-RU" altLang="ru-RU" sz="1600" b="1" spc="-100" dirty="0"/>
              <a:t>взаимодействия»</a:t>
            </a:r>
          </a:p>
          <a:p>
            <a:pPr eaLnBrk="1" hangingPunct="1">
              <a:lnSpc>
                <a:spcPct val="200000"/>
              </a:lnSpc>
            </a:pPr>
            <a:endParaRPr lang="ru-RU" altLang="ru-RU" sz="1100" b="1" dirty="0"/>
          </a:p>
          <a:p>
            <a:pPr eaLnBrk="1" hangingPunct="1">
              <a:lnSpc>
                <a:spcPct val="200000"/>
              </a:lnSpc>
            </a:pPr>
            <a:r>
              <a:rPr lang="en-US" sz="1400" b="1" dirty="0" smtClean="0"/>
              <a:t>rs909253 </a:t>
            </a:r>
            <a:endParaRPr lang="ru-RU" sz="1400" b="1" dirty="0" smtClean="0"/>
          </a:p>
          <a:p>
            <a:pPr eaLnBrk="1" hangingPunct="1">
              <a:lnSpc>
                <a:spcPct val="200000"/>
              </a:lnSpc>
            </a:pPr>
            <a:r>
              <a:rPr lang="en-US" sz="1400" b="1" dirty="0" smtClean="0"/>
              <a:t>rs6046 </a:t>
            </a:r>
            <a:endParaRPr lang="ru-RU" sz="1400" b="1" dirty="0" smtClean="0"/>
          </a:p>
          <a:p>
            <a:pPr eaLnBrk="1" hangingPunct="1">
              <a:lnSpc>
                <a:spcPct val="200000"/>
              </a:lnSpc>
            </a:pPr>
            <a:r>
              <a:rPr lang="en-US" sz="1400" b="1" dirty="0" smtClean="0"/>
              <a:t>rs1799969 </a:t>
            </a:r>
            <a:endParaRPr lang="ru-RU" sz="1400" b="1" dirty="0" smtClean="0"/>
          </a:p>
          <a:p>
            <a:pPr eaLnBrk="1" hangingPunct="1">
              <a:lnSpc>
                <a:spcPct val="200000"/>
              </a:lnSpc>
            </a:pPr>
            <a:r>
              <a:rPr lang="en-US" sz="1400" b="1" dirty="0" smtClean="0"/>
              <a:t>rs6007897 </a:t>
            </a:r>
            <a:endParaRPr lang="ru-RU" sz="1400" b="1" dirty="0" smtClean="0"/>
          </a:p>
          <a:p>
            <a:pPr eaLnBrk="1" hangingPunct="1">
              <a:lnSpc>
                <a:spcPct val="200000"/>
              </a:lnSpc>
            </a:pPr>
            <a:r>
              <a:rPr lang="en-US" sz="1400" b="1" dirty="0" smtClean="0"/>
              <a:t>rs5355 </a:t>
            </a:r>
            <a:endParaRPr lang="ru-RU" sz="1400" b="1" dirty="0" smtClean="0"/>
          </a:p>
          <a:p>
            <a:pPr eaLnBrk="1" hangingPunct="1">
              <a:lnSpc>
                <a:spcPct val="200000"/>
              </a:lnSpc>
            </a:pPr>
            <a:r>
              <a:rPr lang="en-US" sz="1400" b="1" dirty="0" smtClean="0"/>
              <a:t>rs730012 </a:t>
            </a:r>
            <a:endParaRPr lang="ru-RU" sz="1400" b="1" dirty="0" smtClean="0"/>
          </a:p>
          <a:p>
            <a:pPr eaLnBrk="1" hangingPunct="1">
              <a:lnSpc>
                <a:spcPct val="200000"/>
              </a:lnSpc>
            </a:pPr>
            <a:r>
              <a:rPr lang="en-US" sz="1400" b="1" dirty="0" smtClean="0"/>
              <a:t>rs3776944  </a:t>
            </a:r>
            <a:endParaRPr lang="ru-RU" sz="1400" b="1" dirty="0" smtClean="0"/>
          </a:p>
          <a:p>
            <a:pPr eaLnBrk="1" hangingPunct="1">
              <a:lnSpc>
                <a:spcPct val="200000"/>
              </a:lnSpc>
            </a:pPr>
            <a:r>
              <a:rPr lang="en-US" sz="1400" b="1" dirty="0" smtClean="0"/>
              <a:t>rs16944</a:t>
            </a:r>
            <a:endParaRPr lang="en-US" altLang="ru-RU" sz="1400" b="1" dirty="0"/>
          </a:p>
        </p:txBody>
      </p:sp>
      <p:sp>
        <p:nvSpPr>
          <p:cNvPr id="38920" name="Прямоугольник 99"/>
          <p:cNvSpPr>
            <a:spLocks noChangeArrowheads="1"/>
          </p:cNvSpPr>
          <p:nvPr/>
        </p:nvSpPr>
        <p:spPr bwMode="auto">
          <a:xfrm>
            <a:off x="5931262" y="1278608"/>
            <a:ext cx="1423987" cy="4370427"/>
          </a:xfrm>
          <a:prstGeom prst="rect">
            <a:avLst/>
          </a:prstGeom>
          <a:ln/>
          <a:extLst/>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200000"/>
              </a:lnSpc>
            </a:pPr>
            <a:r>
              <a:rPr lang="ru-RU" altLang="ru-RU" sz="1600" b="1" dirty="0"/>
              <a:t>«Гемостаз»</a:t>
            </a:r>
            <a:endParaRPr lang="ru-RU" altLang="ru-RU" sz="1400" b="1" dirty="0"/>
          </a:p>
          <a:p>
            <a:pPr eaLnBrk="1" hangingPunct="1">
              <a:lnSpc>
                <a:spcPct val="200000"/>
              </a:lnSpc>
            </a:pPr>
            <a:endParaRPr lang="ru-RU" altLang="ru-RU" sz="1100" b="1" dirty="0"/>
          </a:p>
          <a:p>
            <a:pPr eaLnBrk="1" hangingPunct="1">
              <a:lnSpc>
                <a:spcPct val="200000"/>
              </a:lnSpc>
            </a:pPr>
            <a:r>
              <a:rPr lang="en-US" sz="1400" b="1" dirty="0" smtClean="0"/>
              <a:t>rs6025 </a:t>
            </a:r>
            <a:endParaRPr lang="ru-RU" sz="1400" b="1" dirty="0" smtClean="0"/>
          </a:p>
          <a:p>
            <a:pPr eaLnBrk="1" hangingPunct="1">
              <a:lnSpc>
                <a:spcPct val="200000"/>
              </a:lnSpc>
            </a:pPr>
            <a:r>
              <a:rPr lang="en-US" sz="1400" b="1" dirty="0" smtClean="0"/>
              <a:t>rs1799963 rs1799768 rs1800790 </a:t>
            </a:r>
            <a:endParaRPr lang="ru-RU" sz="1400" b="1" dirty="0" smtClean="0"/>
          </a:p>
          <a:p>
            <a:pPr eaLnBrk="1" hangingPunct="1">
              <a:lnSpc>
                <a:spcPct val="200000"/>
              </a:lnSpc>
            </a:pPr>
            <a:r>
              <a:rPr lang="en-US" sz="1400" b="1" dirty="0" smtClean="0"/>
              <a:t>rs5918 </a:t>
            </a:r>
            <a:endParaRPr lang="ru-RU" sz="1400" b="1" dirty="0" smtClean="0"/>
          </a:p>
          <a:p>
            <a:pPr eaLnBrk="1" hangingPunct="1">
              <a:lnSpc>
                <a:spcPct val="200000"/>
              </a:lnSpc>
            </a:pPr>
            <a:r>
              <a:rPr lang="en-US" sz="1400" b="1" dirty="0" smtClean="0"/>
              <a:t>rs5985 </a:t>
            </a:r>
            <a:endParaRPr lang="ru-RU" sz="1400" b="1" dirty="0" smtClean="0"/>
          </a:p>
          <a:p>
            <a:pPr eaLnBrk="1" hangingPunct="1">
              <a:lnSpc>
                <a:spcPct val="200000"/>
              </a:lnSpc>
            </a:pPr>
            <a:r>
              <a:rPr lang="en-US" sz="1400" b="1" dirty="0" smtClean="0"/>
              <a:t>rs6065 </a:t>
            </a:r>
            <a:endParaRPr lang="ru-RU" sz="1400" b="1" dirty="0" smtClean="0"/>
          </a:p>
          <a:p>
            <a:pPr eaLnBrk="1" hangingPunct="1">
              <a:lnSpc>
                <a:spcPct val="200000"/>
              </a:lnSpc>
            </a:pPr>
            <a:r>
              <a:rPr lang="en-US" sz="1400" b="1" dirty="0" smtClean="0"/>
              <a:t>rs6046</a:t>
            </a:r>
            <a:endParaRPr lang="en-US" altLang="ru-RU" sz="1400" b="1" dirty="0"/>
          </a:p>
        </p:txBody>
      </p:sp>
      <p:sp>
        <p:nvSpPr>
          <p:cNvPr id="38921" name="Прямоугольник 114"/>
          <p:cNvSpPr>
            <a:spLocks noChangeArrowheads="1"/>
          </p:cNvSpPr>
          <p:nvPr/>
        </p:nvSpPr>
        <p:spPr bwMode="auto">
          <a:xfrm>
            <a:off x="4086587" y="1287244"/>
            <a:ext cx="1844675" cy="5570756"/>
          </a:xfrm>
          <a:prstGeom prst="rect">
            <a:avLst/>
          </a:prstGeom>
          <a:ln/>
          <a:extLst/>
        </p:spPr>
        <p:style>
          <a:lnRef idx="1">
            <a:schemeClr val="dk1"/>
          </a:lnRef>
          <a:fillRef idx="2">
            <a:schemeClr val="dk1"/>
          </a:fillRef>
          <a:effectRef idx="1">
            <a:schemeClr val="dk1"/>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1600" b="1" dirty="0"/>
              <a:t>«Артериальная гипертензия»</a:t>
            </a:r>
          </a:p>
          <a:p>
            <a:pPr eaLnBrk="1" hangingPunct="1"/>
            <a:endParaRPr lang="ru-RU" altLang="ru-RU" sz="1600" b="1" dirty="0"/>
          </a:p>
          <a:p>
            <a:pPr eaLnBrk="1" hangingPunct="1">
              <a:lnSpc>
                <a:spcPct val="200000"/>
              </a:lnSpc>
            </a:pPr>
            <a:r>
              <a:rPr lang="en-US" sz="1400" b="1" dirty="0" smtClean="0"/>
              <a:t>rs3918226 </a:t>
            </a:r>
            <a:endParaRPr lang="ru-RU" sz="1400" b="1" dirty="0" smtClean="0"/>
          </a:p>
          <a:p>
            <a:pPr eaLnBrk="1" hangingPunct="1">
              <a:lnSpc>
                <a:spcPct val="200000"/>
              </a:lnSpc>
            </a:pPr>
            <a:r>
              <a:rPr lang="en-US" sz="1400" b="1" dirty="0" smtClean="0"/>
              <a:t>rs11110912 </a:t>
            </a:r>
            <a:endParaRPr lang="ru-RU" sz="1400" b="1" dirty="0" smtClean="0"/>
          </a:p>
          <a:p>
            <a:pPr eaLnBrk="1" hangingPunct="1">
              <a:lnSpc>
                <a:spcPct val="200000"/>
              </a:lnSpc>
            </a:pPr>
            <a:r>
              <a:rPr lang="en-US" sz="1400" b="1" dirty="0" smtClean="0"/>
              <a:t>rs6997709 </a:t>
            </a:r>
            <a:endParaRPr lang="ru-RU" sz="1400" b="1" dirty="0" smtClean="0"/>
          </a:p>
          <a:p>
            <a:pPr eaLnBrk="1" hangingPunct="1">
              <a:lnSpc>
                <a:spcPct val="200000"/>
              </a:lnSpc>
            </a:pPr>
            <a:r>
              <a:rPr lang="en-US" sz="1400" b="1" dirty="0" smtClean="0"/>
              <a:t>rs2398162 </a:t>
            </a:r>
            <a:endParaRPr lang="ru-RU" sz="1400" b="1" dirty="0" smtClean="0"/>
          </a:p>
          <a:p>
            <a:pPr eaLnBrk="1" hangingPunct="1">
              <a:lnSpc>
                <a:spcPct val="200000"/>
              </a:lnSpc>
            </a:pPr>
            <a:r>
              <a:rPr lang="en-US" sz="1400" b="1" dirty="0" smtClean="0"/>
              <a:t>rs16998073 </a:t>
            </a:r>
            <a:endParaRPr lang="ru-RU" sz="1400" b="1" dirty="0" smtClean="0"/>
          </a:p>
          <a:p>
            <a:pPr eaLnBrk="1" hangingPunct="1">
              <a:lnSpc>
                <a:spcPct val="200000"/>
              </a:lnSpc>
            </a:pPr>
            <a:r>
              <a:rPr lang="en-US" sz="1400" b="1" dirty="0" smtClean="0"/>
              <a:t>rs1530440 </a:t>
            </a:r>
            <a:endParaRPr lang="ru-RU" sz="1400" b="1" dirty="0" smtClean="0"/>
          </a:p>
          <a:p>
            <a:pPr eaLnBrk="1" hangingPunct="1">
              <a:lnSpc>
                <a:spcPct val="200000"/>
              </a:lnSpc>
            </a:pPr>
            <a:r>
              <a:rPr lang="en-US" sz="1400" b="1" dirty="0" smtClean="0"/>
              <a:t>rs1378942 </a:t>
            </a:r>
            <a:endParaRPr lang="ru-RU" sz="1400" b="1" dirty="0" smtClean="0"/>
          </a:p>
          <a:p>
            <a:pPr eaLnBrk="1" hangingPunct="1">
              <a:lnSpc>
                <a:spcPct val="200000"/>
              </a:lnSpc>
            </a:pPr>
            <a:r>
              <a:rPr lang="en-US" sz="1400" b="1" dirty="0" smtClean="0"/>
              <a:t>rs2820037 </a:t>
            </a:r>
            <a:endParaRPr lang="ru-RU" sz="1400" b="1" dirty="0" smtClean="0"/>
          </a:p>
          <a:p>
            <a:pPr eaLnBrk="1" hangingPunct="1">
              <a:lnSpc>
                <a:spcPct val="200000"/>
              </a:lnSpc>
            </a:pPr>
            <a:r>
              <a:rPr lang="en-US" sz="1400" b="1" dirty="0" smtClean="0"/>
              <a:t>rs17367504 </a:t>
            </a:r>
            <a:endParaRPr lang="ru-RU" sz="1400" b="1" dirty="0" smtClean="0"/>
          </a:p>
          <a:p>
            <a:pPr eaLnBrk="1" hangingPunct="1">
              <a:lnSpc>
                <a:spcPct val="200000"/>
              </a:lnSpc>
            </a:pPr>
            <a:r>
              <a:rPr lang="en-US" sz="1400" b="1" dirty="0" smtClean="0"/>
              <a:t>rs1937506 </a:t>
            </a:r>
            <a:endParaRPr lang="ru-RU" sz="1400" b="1" dirty="0" smtClean="0"/>
          </a:p>
          <a:p>
            <a:pPr eaLnBrk="1" hangingPunct="1">
              <a:lnSpc>
                <a:spcPct val="200000"/>
              </a:lnSpc>
            </a:pPr>
            <a:r>
              <a:rPr lang="en-US" sz="1400" b="1" dirty="0" smtClean="0"/>
              <a:t>rs7961152</a:t>
            </a:r>
            <a:endParaRPr lang="en-US" altLang="ru-RU" sz="1400" b="1" dirty="0"/>
          </a:p>
        </p:txBody>
      </p:sp>
      <p:sp>
        <p:nvSpPr>
          <p:cNvPr id="38922" name="TextBox 116"/>
          <p:cNvSpPr txBox="1">
            <a:spLocks noChangeArrowheads="1"/>
          </p:cNvSpPr>
          <p:nvPr/>
        </p:nvSpPr>
        <p:spPr bwMode="auto">
          <a:xfrm>
            <a:off x="324643" y="908720"/>
            <a:ext cx="8494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dirty="0"/>
              <a:t>1	      2		  3	             4	        5		    6	</a:t>
            </a:r>
          </a:p>
        </p:txBody>
      </p:sp>
    </p:spTree>
    <p:extLst>
      <p:ext uri="{BB962C8B-B14F-4D97-AF65-F5344CB8AC3E}">
        <p14:creationId xmlns:p14="http://schemas.microsoft.com/office/powerpoint/2010/main" val="2622892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презентация\шаблон\блок.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422" y="27384"/>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2249844" y="447105"/>
            <a:ext cx="6589199" cy="584775"/>
          </a:xfrm>
          <a:noFill/>
        </p:spPr>
        <p:txBody>
          <a:bodyPr wrap="square" rtlCol="0">
            <a:spAutoFit/>
          </a:bodyPr>
          <a:lstStyle/>
          <a:p>
            <a:pPr algn="r"/>
            <a:r>
              <a:rPr lang="ru-RU" sz="3200" b="1" dirty="0">
                <a:solidFill>
                  <a:srgbClr val="0070C0"/>
                </a:solidFill>
                <a:latin typeface="Arial" panose="020B0604020202020204" pitchFamily="34" charset="0"/>
                <a:ea typeface="+mn-ea"/>
                <a:cs typeface="Arial" panose="020B0604020202020204" pitchFamily="34" charset="0"/>
              </a:rPr>
              <a:t>Генетический полиморфизм</a:t>
            </a:r>
          </a:p>
        </p:txBody>
      </p:sp>
      <p:pic>
        <p:nvPicPr>
          <p:cNvPr id="5122"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704962" y="4941168"/>
            <a:ext cx="4356820" cy="1677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3528" y="1268759"/>
            <a:ext cx="8515515" cy="923330"/>
          </a:xfrm>
          <a:prstGeom prst="rect">
            <a:avLst/>
          </a:prstGeom>
          <a:noFill/>
        </p:spPr>
        <p:txBody>
          <a:bodyPr wrap="square" rtlCol="0">
            <a:spAutoFit/>
          </a:bodyPr>
          <a:lstStyle/>
          <a:p>
            <a:r>
              <a:rPr lang="ru-RU" dirty="0">
                <a:latin typeface="Arial" panose="020B0604020202020204" pitchFamily="34" charset="0"/>
                <a:cs typeface="Arial" panose="020B0604020202020204" pitchFamily="34" charset="0"/>
              </a:rPr>
              <a:t>Чаще всего встречаются замены одного нуклеотида на другой </a:t>
            </a:r>
            <a:r>
              <a:rPr lang="en-US" dirty="0">
                <a:latin typeface="Arial" panose="020B0604020202020204" pitchFamily="34" charset="0"/>
                <a:cs typeface="Arial" panose="020B0604020202020204" pitchFamily="34" charset="0"/>
              </a:rPr>
              <a:t>(SNP, </a:t>
            </a:r>
            <a:r>
              <a:rPr lang="ru-RU" dirty="0">
                <a:latin typeface="Arial" panose="020B0604020202020204" pitchFamily="34" charset="0"/>
                <a:cs typeface="Arial" panose="020B0604020202020204" pitchFamily="34" charset="0"/>
              </a:rPr>
              <a:t>1 : 300 </a:t>
            </a:r>
            <a:r>
              <a:rPr lang="ru-RU" dirty="0" err="1">
                <a:latin typeface="Arial" panose="020B0604020202020204" pitchFamily="34" charset="0"/>
                <a:cs typeface="Arial" panose="020B0604020202020204" pitchFamily="34" charset="0"/>
              </a:rPr>
              <a:t>нп</a:t>
            </a:r>
            <a:r>
              <a:rPr lang="en-US" dirty="0">
                <a:latin typeface="Arial" panose="020B0604020202020204" pitchFamily="34" charset="0"/>
                <a:cs typeface="Arial" panose="020B0604020202020204" pitchFamily="34" charset="0"/>
              </a:rPr>
              <a:t>)</a:t>
            </a:r>
            <a:r>
              <a:rPr lang="ru-RU" dirty="0">
                <a:latin typeface="Arial" panose="020B0604020202020204" pitchFamily="34" charset="0"/>
                <a:cs typeface="Arial" panose="020B0604020202020204" pitchFamily="34" charset="0"/>
              </a:rPr>
              <a:t>. Такая замена может привести к замене одной структурной единицы белка на другую и изменению свойств белка или количеству его выработки. </a:t>
            </a:r>
          </a:p>
        </p:txBody>
      </p:sp>
      <p:pic>
        <p:nvPicPr>
          <p:cNvPr id="6" name="Рисунок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924" y="2542327"/>
            <a:ext cx="5832648" cy="1354624"/>
          </a:xfrm>
          <a:prstGeom prst="rect">
            <a:avLst/>
          </a:prstGeom>
        </p:spPr>
      </p:pic>
      <p:sp>
        <p:nvSpPr>
          <p:cNvPr id="5" name="TextBox 4"/>
          <p:cNvSpPr txBox="1"/>
          <p:nvPr/>
        </p:nvSpPr>
        <p:spPr>
          <a:xfrm>
            <a:off x="5544443" y="5568816"/>
            <a:ext cx="2808312" cy="1200329"/>
          </a:xfrm>
          <a:prstGeom prst="rect">
            <a:avLst/>
          </a:prstGeom>
          <a:noFill/>
        </p:spPr>
        <p:txBody>
          <a:bodyPr wrap="square" rtlCol="0">
            <a:spAutoFit/>
          </a:bodyPr>
          <a:lstStyle/>
          <a:p>
            <a:r>
              <a:rPr lang="ru-RU" altLang="ru-RU" dirty="0">
                <a:latin typeface="Arial" panose="020B0604020202020204" pitchFamily="34" charset="0"/>
                <a:cs typeface="Arial" panose="020B0604020202020204" pitchFamily="34" charset="0"/>
              </a:rPr>
              <a:t>А также, вариабельность числа тандемных повторов нуклеотидов, или </a:t>
            </a:r>
            <a:r>
              <a:rPr lang="en-US" altLang="ru-RU" dirty="0">
                <a:latin typeface="Arial" panose="020B0604020202020204" pitchFamily="34" charset="0"/>
                <a:cs typeface="Arial" panose="020B0604020202020204" pitchFamily="34" charset="0"/>
              </a:rPr>
              <a:t>STR</a:t>
            </a:r>
            <a:endParaRPr lang="ru-RU" dirty="0">
              <a:latin typeface="Arial" panose="020B0604020202020204" pitchFamily="34" charset="0"/>
              <a:cs typeface="Arial" panose="020B0604020202020204" pitchFamily="34" charset="0"/>
            </a:endParaRPr>
          </a:p>
        </p:txBody>
      </p:sp>
      <p:pic>
        <p:nvPicPr>
          <p:cNvPr id="9" name="Picture 2" descr="http://2.bp.blogspot.com/-AW4ONe74Bt0/VlXPnra1hGI/AAAAAAAAARE/WAcFs0P5c4g/s1600/snp.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75425" y="2432980"/>
            <a:ext cx="2930153" cy="157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3945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4876800"/>
            <a:ext cx="9144000" cy="1846659"/>
          </a:xfrm>
          <a:prstGeom prst="rect">
            <a:avLst/>
          </a:prstGeom>
        </p:spPr>
        <p:txBody>
          <a:bodyPr wrap="square">
            <a:spAutoFit/>
          </a:bodyPr>
          <a:lstStyle/>
          <a:p>
            <a:r>
              <a:rPr lang="ru-RU" sz="1600" b="1" dirty="0" smtClean="0">
                <a:solidFill>
                  <a:srgbClr val="FF0000"/>
                </a:solidFill>
              </a:rPr>
              <a:t>Комбинированная значение генетического индекса</a:t>
            </a:r>
            <a:r>
              <a:rPr lang="ru-RU" sz="1600" dirty="0" smtClean="0"/>
              <a:t>, </a:t>
            </a:r>
            <a:r>
              <a:rPr lang="en-US" sz="1600" dirty="0" smtClean="0"/>
              <a:t>GCI</a:t>
            </a:r>
            <a:r>
              <a:rPr lang="ru-RU" sz="1600" dirty="0" smtClean="0"/>
              <a:t> </a:t>
            </a:r>
            <a:r>
              <a:rPr lang="en-US" sz="1600" dirty="0" smtClean="0"/>
              <a:t>score =</a:t>
            </a:r>
            <a:r>
              <a:rPr lang="ru-RU" sz="1600" dirty="0" smtClean="0"/>
              <a:t> </a:t>
            </a:r>
            <a:endParaRPr lang="en-US" sz="1600" dirty="0" smtClean="0"/>
          </a:p>
          <a:p>
            <a:r>
              <a:rPr lang="en-US" sz="1600" dirty="0" smtClean="0"/>
              <a:t>= </a:t>
            </a:r>
            <a:r>
              <a:rPr lang="ru-RU" sz="1600" b="1" dirty="0" smtClean="0">
                <a:solidFill>
                  <a:srgbClr val="FF0000"/>
                </a:solidFill>
              </a:rPr>
              <a:t>Нормализованный относительный риск</a:t>
            </a:r>
            <a:r>
              <a:rPr lang="ru-RU" sz="1600" dirty="0" smtClean="0"/>
              <a:t>, </a:t>
            </a:r>
            <a:r>
              <a:rPr lang="en-US" sz="1600" dirty="0" smtClean="0"/>
              <a:t>Normalized relative risk (</a:t>
            </a:r>
            <a:r>
              <a:rPr lang="en-US" sz="1600" dirty="0" err="1" smtClean="0"/>
              <a:t>Navigenix</a:t>
            </a:r>
            <a:r>
              <a:rPr lang="en-US" sz="1600" dirty="0" smtClean="0"/>
              <a:t>) = </a:t>
            </a:r>
          </a:p>
          <a:p>
            <a:r>
              <a:rPr lang="en-US" sz="1600" dirty="0" smtClean="0"/>
              <a:t>= </a:t>
            </a:r>
            <a:r>
              <a:rPr lang="ru-RU" sz="1600" b="1" dirty="0" smtClean="0">
                <a:solidFill>
                  <a:srgbClr val="FF0000"/>
                </a:solidFill>
              </a:rPr>
              <a:t>Общий риск относительно популяционного</a:t>
            </a:r>
            <a:r>
              <a:rPr lang="ru-RU" sz="1600" dirty="0" smtClean="0"/>
              <a:t>, О</a:t>
            </a:r>
            <a:r>
              <a:rPr lang="en-US" sz="1600" dirty="0" err="1" smtClean="0"/>
              <a:t>verall</a:t>
            </a:r>
            <a:r>
              <a:rPr lang="en-US" sz="1600" dirty="0" smtClean="0"/>
              <a:t> risk relative to the population</a:t>
            </a:r>
            <a:r>
              <a:rPr lang="ru-RU" sz="1600" dirty="0" smtClean="0"/>
              <a:t> (</a:t>
            </a:r>
            <a:r>
              <a:rPr lang="en-US" sz="1600" dirty="0" err="1" smtClean="0"/>
              <a:t>deCODEME</a:t>
            </a:r>
            <a:r>
              <a:rPr lang="ru-RU" sz="1600" dirty="0" smtClean="0"/>
              <a:t>)</a:t>
            </a:r>
            <a:r>
              <a:rPr lang="en-US" sz="1600" dirty="0" smtClean="0"/>
              <a:t> </a:t>
            </a:r>
            <a:endParaRPr lang="ru-RU" sz="1600" dirty="0" smtClean="0"/>
          </a:p>
          <a:p>
            <a:r>
              <a:rPr lang="ru-RU" sz="1600" dirty="0" smtClean="0"/>
              <a:t>= Отчеты </a:t>
            </a:r>
            <a:r>
              <a:rPr lang="en-US" sz="1600" b="1" dirty="0" smtClean="0">
                <a:solidFill>
                  <a:srgbClr val="FF0000"/>
                </a:solidFill>
              </a:rPr>
              <a:t>23andME</a:t>
            </a:r>
            <a:endParaRPr lang="ru-RU" sz="1600" b="1" dirty="0" smtClean="0">
              <a:solidFill>
                <a:srgbClr val="FF0000"/>
              </a:solidFill>
            </a:endParaRPr>
          </a:p>
          <a:p>
            <a:endParaRPr lang="ru-RU" sz="1600" dirty="0" smtClean="0"/>
          </a:p>
          <a:p>
            <a:r>
              <a:rPr lang="en-US" sz="1600" dirty="0" smtClean="0"/>
              <a:t>= …</a:t>
            </a:r>
            <a:r>
              <a:rPr lang="en-US" dirty="0" smtClean="0"/>
              <a:t>= </a:t>
            </a:r>
            <a:r>
              <a:rPr lang="ru-RU" b="1" dirty="0" smtClean="0">
                <a:solidFill>
                  <a:srgbClr val="FF0000"/>
                </a:solidFill>
              </a:rPr>
              <a:t>Обобщенный относительный риск</a:t>
            </a:r>
            <a:r>
              <a:rPr lang="ru-RU" dirty="0" smtClean="0"/>
              <a:t>, </a:t>
            </a:r>
            <a:r>
              <a:rPr lang="en-US" dirty="0" smtClean="0"/>
              <a:t>Generalized relative </a:t>
            </a:r>
            <a:r>
              <a:rPr lang="en-US" dirty="0" err="1" smtClean="0"/>
              <a:t>rrisk</a:t>
            </a:r>
            <a:r>
              <a:rPr lang="en-US" dirty="0" smtClean="0"/>
              <a:t> </a:t>
            </a:r>
            <a:r>
              <a:rPr lang="ru-RU" dirty="0" smtClean="0"/>
              <a:t>(ЦНИИЭ)</a:t>
            </a:r>
            <a:endParaRPr lang="ru-RU" dirty="0"/>
          </a:p>
        </p:txBody>
      </p:sp>
      <p:pic>
        <p:nvPicPr>
          <p:cNvPr id="11266" name="Picture 2"/>
          <p:cNvPicPr>
            <a:picLocks noChangeAspect="1" noChangeArrowheads="1"/>
          </p:cNvPicPr>
          <p:nvPr/>
        </p:nvPicPr>
        <p:blipFill>
          <a:blip r:embed="rId3" cstate="email"/>
          <a:srcRect/>
          <a:stretch>
            <a:fillRect/>
          </a:stretch>
        </p:blipFill>
        <p:spPr bwMode="auto">
          <a:xfrm>
            <a:off x="0" y="0"/>
            <a:ext cx="3733800" cy="2819400"/>
          </a:xfrm>
          <a:prstGeom prst="rect">
            <a:avLst/>
          </a:prstGeom>
          <a:noFill/>
          <a:ln w="9525">
            <a:noFill/>
            <a:miter lim="800000"/>
            <a:headEnd/>
            <a:tailEnd/>
          </a:ln>
        </p:spPr>
      </p:pic>
      <p:pic>
        <p:nvPicPr>
          <p:cNvPr id="11267" name="Picture 3"/>
          <p:cNvPicPr>
            <a:picLocks noChangeAspect="1" noChangeArrowheads="1"/>
          </p:cNvPicPr>
          <p:nvPr/>
        </p:nvPicPr>
        <p:blipFill>
          <a:blip r:embed="rId4" cstate="email"/>
          <a:srcRect/>
          <a:stretch>
            <a:fillRect/>
          </a:stretch>
        </p:blipFill>
        <p:spPr bwMode="auto">
          <a:xfrm>
            <a:off x="76200" y="2667000"/>
            <a:ext cx="3733800" cy="1981200"/>
          </a:xfrm>
          <a:prstGeom prst="rect">
            <a:avLst/>
          </a:prstGeom>
          <a:noFill/>
          <a:ln w="9525">
            <a:noFill/>
            <a:miter lim="800000"/>
            <a:headEnd/>
            <a:tailEnd/>
          </a:ln>
        </p:spPr>
      </p:pic>
      <p:sp>
        <p:nvSpPr>
          <p:cNvPr id="6" name="Овал 5"/>
          <p:cNvSpPr/>
          <p:nvPr/>
        </p:nvSpPr>
        <p:spPr>
          <a:xfrm>
            <a:off x="304800" y="3276600"/>
            <a:ext cx="31242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4267200" y="609600"/>
            <a:ext cx="4572000" cy="1200329"/>
          </a:xfrm>
          <a:prstGeom prst="rect">
            <a:avLst/>
          </a:prstGeom>
          <a:noFill/>
        </p:spPr>
        <p:txBody>
          <a:bodyPr wrap="square" rtlCol="0">
            <a:spAutoFit/>
          </a:bodyPr>
          <a:lstStyle/>
          <a:p>
            <a:r>
              <a:rPr lang="ru-RU" smtClean="0"/>
              <a:t>Универсальный подход: отношение индивидуального значения риска, нормированный на популяционное значение</a:t>
            </a:r>
            <a:endParaRPr lang="ru-RU"/>
          </a:p>
        </p:txBody>
      </p:sp>
      <p:cxnSp>
        <p:nvCxnSpPr>
          <p:cNvPr id="9" name="Прямая со стрелкой 8"/>
          <p:cNvCxnSpPr>
            <a:stCxn id="7" idx="2"/>
          </p:cNvCxnSpPr>
          <p:nvPr/>
        </p:nvCxnSpPr>
        <p:spPr>
          <a:xfrm flipH="1">
            <a:off x="4648200" y="1809929"/>
            <a:ext cx="1905000" cy="29906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Овал 7"/>
          <p:cNvSpPr/>
          <p:nvPr/>
        </p:nvSpPr>
        <p:spPr>
          <a:xfrm>
            <a:off x="76200" y="6172200"/>
            <a:ext cx="9067800" cy="685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1267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Заголовок 1"/>
          <p:cNvSpPr>
            <a:spLocks noGrp="1"/>
          </p:cNvSpPr>
          <p:nvPr>
            <p:ph type="title"/>
          </p:nvPr>
        </p:nvSpPr>
        <p:spPr>
          <a:xfrm>
            <a:off x="0" y="76200"/>
            <a:ext cx="9144000" cy="523220"/>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sz="2800" b="1" dirty="0">
                <a:solidFill>
                  <a:srgbClr val="0000FF"/>
                </a:solidFill>
                <a:latin typeface="Calibri" pitchFamily="34" charset="0"/>
                <a:cs typeface="Arial" pitchFamily="34" charset="0"/>
              </a:rPr>
              <a:t>Мультипликативная модель </a:t>
            </a:r>
            <a:r>
              <a:rPr lang="ru-RU" sz="2800" b="1">
                <a:solidFill>
                  <a:srgbClr val="0000FF"/>
                </a:solidFill>
                <a:latin typeface="Calibri" pitchFamily="34" charset="0"/>
                <a:cs typeface="Arial" pitchFamily="34" charset="0"/>
              </a:rPr>
              <a:t>определения риска</a:t>
            </a:r>
            <a:endParaRPr lang="ru-RU" sz="2800" b="1" dirty="0">
              <a:solidFill>
                <a:srgbClr val="0000FF"/>
              </a:solidFill>
              <a:latin typeface="Calibri" pitchFamily="34" charset="0"/>
              <a:cs typeface="Arial" pitchFamily="34" charset="0"/>
            </a:endParaRPr>
          </a:p>
        </p:txBody>
      </p:sp>
      <p:sp>
        <p:nvSpPr>
          <p:cNvPr id="5124" name="Выноска со стрелкой вниз 5"/>
          <p:cNvSpPr>
            <a:spLocks noChangeArrowheads="1"/>
          </p:cNvSpPr>
          <p:nvPr/>
        </p:nvSpPr>
        <p:spPr bwMode="auto">
          <a:xfrm>
            <a:off x="571500" y="1714500"/>
            <a:ext cx="1214438" cy="642938"/>
          </a:xfrm>
          <a:prstGeom prst="downArrowCallout">
            <a:avLst>
              <a:gd name="adj1" fmla="val 24993"/>
              <a:gd name="adj2" fmla="val 25002"/>
              <a:gd name="adj3" fmla="val 25000"/>
              <a:gd name="adj4" fmla="val 64977"/>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a:latin typeface="Calibri" pitchFamily="34" charset="0"/>
              </a:rPr>
              <a:t>OR</a:t>
            </a:r>
            <a:r>
              <a:rPr lang="en-US" altLang="ru-RU" sz="1200">
                <a:latin typeface="Calibri" pitchFamily="34" charset="0"/>
              </a:rPr>
              <a:t>1</a:t>
            </a:r>
            <a:endParaRPr lang="ru-RU" altLang="ru-RU" sz="1200">
              <a:latin typeface="Calibri" pitchFamily="34" charset="0"/>
            </a:endParaRPr>
          </a:p>
        </p:txBody>
      </p:sp>
      <p:sp>
        <p:nvSpPr>
          <p:cNvPr id="5125" name="Блок-схема: процесс 8"/>
          <p:cNvSpPr>
            <a:spLocks noChangeArrowheads="1"/>
          </p:cNvSpPr>
          <p:nvPr/>
        </p:nvSpPr>
        <p:spPr bwMode="auto">
          <a:xfrm>
            <a:off x="571500" y="2438400"/>
            <a:ext cx="1214438" cy="500063"/>
          </a:xfrm>
          <a:prstGeom prst="flowChartProcess">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a:solidFill>
                  <a:srgbClr val="000000"/>
                </a:solidFill>
              </a:rPr>
              <a:t>OR</a:t>
            </a:r>
            <a:r>
              <a:rPr lang="en-US" altLang="ru-RU" sz="1200">
                <a:solidFill>
                  <a:srgbClr val="000000"/>
                </a:solidFill>
              </a:rPr>
              <a:t>1</a:t>
            </a:r>
            <a:r>
              <a:rPr lang="en-US" altLang="ru-RU" sz="2000">
                <a:solidFill>
                  <a:srgbClr val="000000"/>
                </a:solidFill>
              </a:rPr>
              <a:t>*F</a:t>
            </a:r>
            <a:r>
              <a:rPr lang="en-US" altLang="ru-RU" sz="1200">
                <a:solidFill>
                  <a:srgbClr val="000000"/>
                </a:solidFill>
              </a:rPr>
              <a:t>1</a:t>
            </a:r>
            <a:endParaRPr lang="ru-RU" altLang="ru-RU" sz="1200">
              <a:solidFill>
                <a:srgbClr val="000000"/>
              </a:solidFill>
            </a:endParaRPr>
          </a:p>
        </p:txBody>
      </p:sp>
      <p:sp>
        <p:nvSpPr>
          <p:cNvPr id="10" name="Выноска со стрелкой вниз 9"/>
          <p:cNvSpPr/>
          <p:nvPr/>
        </p:nvSpPr>
        <p:spPr bwMode="auto">
          <a:xfrm>
            <a:off x="2000250" y="1714500"/>
            <a:ext cx="1214438" cy="642938"/>
          </a:xfrm>
          <a:prstGeom prst="downArrowCallout">
            <a:avLst/>
          </a:prstGeom>
          <a:solidFill>
            <a:schemeClr val="accent1"/>
          </a:solidFill>
          <a:ln w="12700" cap="sq" cmpd="sng" algn="ctr">
            <a:solidFill>
              <a:schemeClr val="tx1"/>
            </a:solidFill>
            <a:prstDash val="solid"/>
            <a:round/>
            <a:headEnd type="none" w="sm" len="sm"/>
            <a:tailEnd type="none" w="sm" len="sm"/>
          </a:ln>
          <a:effectLst/>
        </p:spPr>
        <p:txBody>
          <a:bodyPr wrap="none"/>
          <a:lstStyle/>
          <a:p>
            <a:pPr algn="ctr" fontAlgn="auto">
              <a:spcBef>
                <a:spcPts val="0"/>
              </a:spcBef>
              <a:spcAft>
                <a:spcPts val="0"/>
              </a:spcAft>
              <a:defRPr/>
            </a:pPr>
            <a:r>
              <a:rPr lang="en-US" sz="2000" dirty="0">
                <a:latin typeface="+mj-lt"/>
              </a:rPr>
              <a:t>OR</a:t>
            </a:r>
            <a:r>
              <a:rPr lang="en-US" sz="1200" dirty="0">
                <a:latin typeface="+mj-lt"/>
              </a:rPr>
              <a:t>2</a:t>
            </a:r>
            <a:endParaRPr lang="ru-RU" sz="1200" dirty="0">
              <a:latin typeface="+mj-lt"/>
            </a:endParaRPr>
          </a:p>
        </p:txBody>
      </p:sp>
      <p:sp>
        <p:nvSpPr>
          <p:cNvPr id="5127" name="Блок-схема: процесс 12"/>
          <p:cNvSpPr>
            <a:spLocks noChangeArrowheads="1"/>
          </p:cNvSpPr>
          <p:nvPr/>
        </p:nvSpPr>
        <p:spPr bwMode="auto">
          <a:xfrm>
            <a:off x="2000250" y="2438400"/>
            <a:ext cx="1214438" cy="500063"/>
          </a:xfrm>
          <a:prstGeom prst="flowChartProcess">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a:solidFill>
                  <a:srgbClr val="000000"/>
                </a:solidFill>
              </a:rPr>
              <a:t>OR</a:t>
            </a:r>
            <a:r>
              <a:rPr lang="en-US" altLang="ru-RU" sz="1200">
                <a:solidFill>
                  <a:srgbClr val="000000"/>
                </a:solidFill>
              </a:rPr>
              <a:t>2</a:t>
            </a:r>
            <a:r>
              <a:rPr lang="en-US" altLang="ru-RU" sz="2000">
                <a:solidFill>
                  <a:srgbClr val="000000"/>
                </a:solidFill>
              </a:rPr>
              <a:t>*F</a:t>
            </a:r>
            <a:r>
              <a:rPr lang="en-US" altLang="ru-RU" sz="1200">
                <a:solidFill>
                  <a:srgbClr val="000000"/>
                </a:solidFill>
              </a:rPr>
              <a:t>2</a:t>
            </a:r>
            <a:endParaRPr lang="ru-RU" altLang="ru-RU" sz="1200">
              <a:solidFill>
                <a:srgbClr val="000000"/>
              </a:solidFill>
            </a:endParaRPr>
          </a:p>
        </p:txBody>
      </p:sp>
      <p:sp>
        <p:nvSpPr>
          <p:cNvPr id="5128" name="Выноска со стрелкой вниз 13"/>
          <p:cNvSpPr>
            <a:spLocks noChangeArrowheads="1"/>
          </p:cNvSpPr>
          <p:nvPr/>
        </p:nvSpPr>
        <p:spPr bwMode="auto">
          <a:xfrm>
            <a:off x="3429000" y="1714500"/>
            <a:ext cx="1214438" cy="642938"/>
          </a:xfrm>
          <a:prstGeom prst="downArrowCallout">
            <a:avLst>
              <a:gd name="adj1" fmla="val 24993"/>
              <a:gd name="adj2" fmla="val 25002"/>
              <a:gd name="adj3" fmla="val 25000"/>
              <a:gd name="adj4" fmla="val 64977"/>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a:latin typeface="Calibri" pitchFamily="34" charset="0"/>
              </a:rPr>
              <a:t>OR</a:t>
            </a:r>
            <a:r>
              <a:rPr lang="en-US" altLang="ru-RU" sz="1200">
                <a:latin typeface="Calibri" pitchFamily="34" charset="0"/>
              </a:rPr>
              <a:t>3</a:t>
            </a:r>
            <a:endParaRPr lang="ru-RU" altLang="ru-RU" sz="1200">
              <a:latin typeface="Calibri" pitchFamily="34" charset="0"/>
            </a:endParaRPr>
          </a:p>
        </p:txBody>
      </p:sp>
      <p:sp>
        <p:nvSpPr>
          <p:cNvPr id="5129" name="Блок-схема: процесс 16"/>
          <p:cNvSpPr>
            <a:spLocks noChangeArrowheads="1"/>
          </p:cNvSpPr>
          <p:nvPr/>
        </p:nvSpPr>
        <p:spPr bwMode="auto">
          <a:xfrm>
            <a:off x="3429000" y="2438400"/>
            <a:ext cx="1214438" cy="500063"/>
          </a:xfrm>
          <a:prstGeom prst="flowChartProcess">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a:solidFill>
                  <a:srgbClr val="000000"/>
                </a:solidFill>
              </a:rPr>
              <a:t>OR</a:t>
            </a:r>
            <a:r>
              <a:rPr lang="en-US" altLang="ru-RU" sz="1200">
                <a:solidFill>
                  <a:srgbClr val="000000"/>
                </a:solidFill>
              </a:rPr>
              <a:t>3</a:t>
            </a:r>
            <a:r>
              <a:rPr lang="en-US" altLang="ru-RU" sz="2000">
                <a:solidFill>
                  <a:srgbClr val="000000"/>
                </a:solidFill>
              </a:rPr>
              <a:t>*F</a:t>
            </a:r>
            <a:r>
              <a:rPr lang="en-US" altLang="ru-RU" sz="1200">
                <a:solidFill>
                  <a:srgbClr val="000000"/>
                </a:solidFill>
              </a:rPr>
              <a:t>3</a:t>
            </a:r>
            <a:endParaRPr lang="ru-RU" altLang="ru-RU" sz="1200">
              <a:solidFill>
                <a:srgbClr val="000000"/>
              </a:solidFill>
            </a:endParaRPr>
          </a:p>
        </p:txBody>
      </p:sp>
      <p:sp>
        <p:nvSpPr>
          <p:cNvPr id="18" name="Плюс 17"/>
          <p:cNvSpPr/>
          <p:nvPr/>
        </p:nvSpPr>
        <p:spPr bwMode="auto">
          <a:xfrm>
            <a:off x="1714500" y="2509838"/>
            <a:ext cx="357188" cy="357187"/>
          </a:xfrm>
          <a:prstGeom prst="mathPlus">
            <a:avLst/>
          </a:prstGeom>
          <a:solidFill>
            <a:schemeClr val="accent2"/>
          </a:solidFill>
          <a:ln w="12700" cap="sq"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ru-RU">
              <a:latin typeface="+mn-lt"/>
            </a:endParaRPr>
          </a:p>
        </p:txBody>
      </p:sp>
      <p:sp>
        <p:nvSpPr>
          <p:cNvPr id="19" name="Плюс 18"/>
          <p:cNvSpPr/>
          <p:nvPr/>
        </p:nvSpPr>
        <p:spPr bwMode="auto">
          <a:xfrm>
            <a:off x="3143250" y="2509838"/>
            <a:ext cx="357188" cy="357187"/>
          </a:xfrm>
          <a:prstGeom prst="mathPlus">
            <a:avLst/>
          </a:prstGeom>
          <a:solidFill>
            <a:schemeClr val="accent2"/>
          </a:solidFill>
          <a:ln w="12700" cap="sq"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ru-RU">
              <a:latin typeface="+mn-lt"/>
            </a:endParaRPr>
          </a:p>
        </p:txBody>
      </p:sp>
      <p:sp>
        <p:nvSpPr>
          <p:cNvPr id="5132" name="Левая фигурная скобка 19"/>
          <p:cNvSpPr>
            <a:spLocks/>
          </p:cNvSpPr>
          <p:nvPr/>
        </p:nvSpPr>
        <p:spPr bwMode="auto">
          <a:xfrm rot="-5400000">
            <a:off x="2321719" y="1183481"/>
            <a:ext cx="571500" cy="4071938"/>
          </a:xfrm>
          <a:prstGeom prst="leftBrace">
            <a:avLst>
              <a:gd name="adj1" fmla="val 38594"/>
              <a:gd name="adj2" fmla="val 50000"/>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latin typeface="Calibri" pitchFamily="34" charset="0"/>
            </a:endParaRPr>
          </a:p>
        </p:txBody>
      </p:sp>
      <p:sp>
        <p:nvSpPr>
          <p:cNvPr id="5133" name="Блок-схема: процесс 20"/>
          <p:cNvSpPr>
            <a:spLocks noChangeArrowheads="1"/>
          </p:cNvSpPr>
          <p:nvPr/>
        </p:nvSpPr>
        <p:spPr bwMode="auto">
          <a:xfrm>
            <a:off x="1785938" y="3548063"/>
            <a:ext cx="1714500" cy="642937"/>
          </a:xfrm>
          <a:prstGeom prst="flowChartProcess">
            <a:avLst/>
          </a:prstGeom>
          <a:solidFill>
            <a:schemeClr val="accent1"/>
          </a:solidFill>
          <a:ln w="12700" cap="sq" algn="ctr">
            <a:solidFill>
              <a:schemeClr val="tx1"/>
            </a:solidFill>
            <a:round/>
            <a:headEnd type="none" w="sm" len="sm"/>
            <a:tailEnd type="none" w="sm" len="sm"/>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dirty="0">
                <a:latin typeface="Arial" panose="020B0604020202020204" pitchFamily="34" charset="0"/>
                <a:cs typeface="Arial" panose="020B0604020202020204" pitchFamily="34" charset="0"/>
              </a:rPr>
              <a:t>WS1</a:t>
            </a:r>
            <a:endParaRPr lang="ru-RU" altLang="ru-RU" dirty="0">
              <a:latin typeface="Arial" panose="020B0604020202020204" pitchFamily="34" charset="0"/>
              <a:cs typeface="Arial" panose="020B0604020202020204" pitchFamily="34" charset="0"/>
            </a:endParaRPr>
          </a:p>
        </p:txBody>
      </p:sp>
      <p:sp>
        <p:nvSpPr>
          <p:cNvPr id="5134" name="Блок-схема: процесс 21"/>
          <p:cNvSpPr>
            <a:spLocks noChangeArrowheads="1"/>
          </p:cNvSpPr>
          <p:nvPr/>
        </p:nvSpPr>
        <p:spPr bwMode="auto">
          <a:xfrm>
            <a:off x="3786188" y="3548063"/>
            <a:ext cx="1785937" cy="642937"/>
          </a:xfrm>
          <a:prstGeom prst="flowChartProcess">
            <a:avLst/>
          </a:prstGeom>
          <a:solidFill>
            <a:srgbClr val="92D050"/>
          </a:solidFill>
          <a:ln w="12700" cap="sq" algn="ctr">
            <a:solidFill>
              <a:schemeClr val="tx1"/>
            </a:solidFill>
            <a:round/>
            <a:headEnd type="none" w="sm" len="sm"/>
            <a:tailEnd type="none" w="sm" len="sm"/>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dirty="0">
                <a:solidFill>
                  <a:srgbClr val="000000"/>
                </a:solidFill>
              </a:rPr>
              <a:t>WS2</a:t>
            </a:r>
            <a:endParaRPr lang="ru-RU" altLang="ru-RU" dirty="0">
              <a:solidFill>
                <a:srgbClr val="000000"/>
              </a:solidFill>
            </a:endParaRPr>
          </a:p>
        </p:txBody>
      </p:sp>
      <p:sp>
        <p:nvSpPr>
          <p:cNvPr id="23" name="Умножение 22"/>
          <p:cNvSpPr/>
          <p:nvPr/>
        </p:nvSpPr>
        <p:spPr bwMode="auto">
          <a:xfrm>
            <a:off x="3429000" y="3690938"/>
            <a:ext cx="428625" cy="428625"/>
          </a:xfrm>
          <a:prstGeom prst="mathMultiply">
            <a:avLst/>
          </a:prstGeom>
          <a:solidFill>
            <a:srgbClr val="FF0000"/>
          </a:solidFill>
          <a:ln w="12700" cap="sq"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ru-RU">
              <a:latin typeface="+mn-lt"/>
            </a:endParaRPr>
          </a:p>
        </p:txBody>
      </p:sp>
      <p:sp>
        <p:nvSpPr>
          <p:cNvPr id="24" name="Умножение 23"/>
          <p:cNvSpPr/>
          <p:nvPr/>
        </p:nvSpPr>
        <p:spPr bwMode="auto">
          <a:xfrm>
            <a:off x="5500688" y="3690938"/>
            <a:ext cx="428625" cy="428625"/>
          </a:xfrm>
          <a:prstGeom prst="mathMultiply">
            <a:avLst/>
          </a:prstGeom>
          <a:solidFill>
            <a:srgbClr val="FF0000"/>
          </a:solidFill>
          <a:ln w="12700" cap="sq" cmpd="sng" algn="ctr">
            <a:solidFill>
              <a:schemeClr val="tx1"/>
            </a:solidFill>
            <a:prstDash val="solid"/>
            <a:round/>
            <a:headEnd type="none" w="sm" len="sm"/>
            <a:tailEnd type="none" w="sm" len="sm"/>
          </a:ln>
          <a:effectLst/>
        </p:spPr>
        <p:txBody>
          <a:bodyPr wrap="none"/>
          <a:lstStyle/>
          <a:p>
            <a:pPr fontAlgn="auto">
              <a:spcBef>
                <a:spcPts val="0"/>
              </a:spcBef>
              <a:spcAft>
                <a:spcPts val="0"/>
              </a:spcAft>
              <a:defRPr/>
            </a:pPr>
            <a:endParaRPr lang="ru-RU">
              <a:latin typeface="+mn-lt"/>
            </a:endParaRPr>
          </a:p>
        </p:txBody>
      </p:sp>
      <p:sp>
        <p:nvSpPr>
          <p:cNvPr id="5137" name="Пятиугольник 24"/>
          <p:cNvSpPr>
            <a:spLocks noChangeArrowheads="1"/>
          </p:cNvSpPr>
          <p:nvPr/>
        </p:nvSpPr>
        <p:spPr bwMode="auto">
          <a:xfrm>
            <a:off x="5857875" y="3548063"/>
            <a:ext cx="1000125" cy="642937"/>
          </a:xfrm>
          <a:prstGeom prst="homePlate">
            <a:avLst>
              <a:gd name="adj" fmla="val 50001"/>
            </a:avLst>
          </a:prstGeom>
          <a:solidFill>
            <a:srgbClr val="FFC000"/>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a:latin typeface="Calibri" pitchFamily="34" charset="0"/>
              </a:rPr>
              <a:t>...</a:t>
            </a:r>
            <a:endParaRPr lang="ru-RU" altLang="ru-RU">
              <a:latin typeface="Calibri" pitchFamily="34" charset="0"/>
            </a:endParaRPr>
          </a:p>
        </p:txBody>
      </p:sp>
      <p:sp>
        <p:nvSpPr>
          <p:cNvPr id="26" name="Блок-схема: процесс 25"/>
          <p:cNvSpPr/>
          <p:nvPr/>
        </p:nvSpPr>
        <p:spPr bwMode="auto">
          <a:xfrm>
            <a:off x="6929438" y="3000375"/>
            <a:ext cx="1928812" cy="1571625"/>
          </a:xfrm>
          <a:prstGeom prst="flowChartProcess">
            <a:avLst/>
          </a:prstGeom>
          <a:solidFill>
            <a:schemeClr val="accent2">
              <a:lumMod val="40000"/>
              <a:lumOff val="60000"/>
            </a:schemeClr>
          </a:solidFill>
          <a:ln w="12700" cap="sq" cmpd="sng" algn="ctr">
            <a:solidFill>
              <a:schemeClr val="tx1"/>
            </a:solidFill>
            <a:prstDash val="solid"/>
            <a:round/>
            <a:headEnd type="none" w="sm" len="sm"/>
            <a:tailEnd type="none" w="sm" len="sm"/>
          </a:ln>
          <a:effectLst/>
        </p:spPr>
        <p:txBody>
          <a:bodyPr wrap="none" anchor="ctr"/>
          <a:lstStyle/>
          <a:p>
            <a:pPr algn="ctr" fontAlgn="auto">
              <a:spcBef>
                <a:spcPts val="0"/>
              </a:spcBef>
              <a:spcAft>
                <a:spcPts val="0"/>
              </a:spcAft>
              <a:defRPr/>
            </a:pPr>
            <a:r>
              <a:rPr lang="en-US" sz="2000" dirty="0">
                <a:latin typeface="+mn-lt"/>
              </a:rPr>
              <a:t> </a:t>
            </a:r>
            <a:r>
              <a:rPr lang="en-US" sz="2000" dirty="0" smtClean="0">
                <a:latin typeface="+mn-lt"/>
              </a:rPr>
              <a:t>C</a:t>
            </a:r>
            <a:r>
              <a:rPr lang="ru-RU" sz="2000" dirty="0" err="1" smtClean="0">
                <a:latin typeface="+mn-lt"/>
              </a:rPr>
              <a:t>редневзве</a:t>
            </a:r>
            <a:r>
              <a:rPr lang="ru-RU" sz="2000" dirty="0" smtClean="0">
                <a:latin typeface="+mn-lt"/>
              </a:rPr>
              <a:t>-</a:t>
            </a:r>
            <a:endParaRPr lang="ru-RU" sz="2000" dirty="0">
              <a:latin typeface="+mn-lt"/>
            </a:endParaRPr>
          </a:p>
          <a:p>
            <a:pPr algn="ctr" fontAlgn="auto">
              <a:spcBef>
                <a:spcPts val="0"/>
              </a:spcBef>
              <a:spcAft>
                <a:spcPts val="0"/>
              </a:spcAft>
              <a:defRPr/>
            </a:pPr>
            <a:r>
              <a:rPr lang="ru-RU" sz="2000" dirty="0" err="1">
                <a:latin typeface="+mn-lt"/>
              </a:rPr>
              <a:t>шенная</a:t>
            </a:r>
            <a:r>
              <a:rPr lang="ru-RU" sz="2000" dirty="0">
                <a:latin typeface="+mn-lt"/>
              </a:rPr>
              <a:t> оценка</a:t>
            </a:r>
          </a:p>
          <a:p>
            <a:pPr algn="ctr" fontAlgn="auto">
              <a:spcBef>
                <a:spcPts val="0"/>
              </a:spcBef>
              <a:spcAft>
                <a:spcPts val="0"/>
              </a:spcAft>
              <a:defRPr/>
            </a:pPr>
            <a:r>
              <a:rPr lang="ru-RU" sz="2000" dirty="0">
                <a:latin typeface="+mn-lt"/>
              </a:rPr>
              <a:t> риска</a:t>
            </a:r>
          </a:p>
        </p:txBody>
      </p:sp>
      <p:sp>
        <p:nvSpPr>
          <p:cNvPr id="5139" name="Выноска со стрелкой вниз 26"/>
          <p:cNvSpPr>
            <a:spLocks noChangeArrowheads="1"/>
          </p:cNvSpPr>
          <p:nvPr/>
        </p:nvSpPr>
        <p:spPr bwMode="auto">
          <a:xfrm>
            <a:off x="4857750" y="1179513"/>
            <a:ext cx="714375" cy="2286000"/>
          </a:xfrm>
          <a:prstGeom prst="downArrowCallout">
            <a:avLst>
              <a:gd name="adj1" fmla="val 25000"/>
              <a:gd name="adj2" fmla="val 25000"/>
              <a:gd name="adj3" fmla="val 25007"/>
              <a:gd name="adj4" fmla="val 88222"/>
            </a:avLst>
          </a:prstGeom>
          <a:solidFill>
            <a:srgbClr val="92D050"/>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a:latin typeface="Calibri" pitchFamily="34" charset="0"/>
              </a:rPr>
              <a:t>SNP</a:t>
            </a:r>
            <a:r>
              <a:rPr lang="en-US" altLang="ru-RU" sz="1200">
                <a:latin typeface="Calibri" pitchFamily="34" charset="0"/>
              </a:rPr>
              <a:t>2</a:t>
            </a:r>
            <a:endParaRPr lang="ru-RU" altLang="ru-RU" sz="1200">
              <a:latin typeface="Calibri" pitchFamily="34" charset="0"/>
            </a:endParaRPr>
          </a:p>
        </p:txBody>
      </p:sp>
      <p:sp>
        <p:nvSpPr>
          <p:cNvPr id="5140" name="Выноска со стрелкой вниз 27"/>
          <p:cNvSpPr>
            <a:spLocks noChangeArrowheads="1"/>
          </p:cNvSpPr>
          <p:nvPr/>
        </p:nvSpPr>
        <p:spPr bwMode="auto">
          <a:xfrm>
            <a:off x="5805488" y="1179513"/>
            <a:ext cx="714375" cy="2286000"/>
          </a:xfrm>
          <a:prstGeom prst="downArrowCallout">
            <a:avLst>
              <a:gd name="adj1" fmla="val 25000"/>
              <a:gd name="adj2" fmla="val 25000"/>
              <a:gd name="adj3" fmla="val 25007"/>
              <a:gd name="adj4" fmla="val 88222"/>
            </a:avLst>
          </a:prstGeom>
          <a:solidFill>
            <a:srgbClr val="FFC000"/>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a:latin typeface="Calibri" pitchFamily="34" charset="0"/>
              </a:rPr>
              <a:t>...</a:t>
            </a:r>
          </a:p>
        </p:txBody>
      </p:sp>
      <p:sp>
        <p:nvSpPr>
          <p:cNvPr id="5141" name="TextBox 28"/>
          <p:cNvSpPr txBox="1">
            <a:spLocks noChangeArrowheads="1"/>
          </p:cNvSpPr>
          <p:nvPr/>
        </p:nvSpPr>
        <p:spPr bwMode="auto">
          <a:xfrm>
            <a:off x="2286000" y="928688"/>
            <a:ext cx="636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a:latin typeface="Calibri" pitchFamily="34" charset="0"/>
              </a:rPr>
              <a:t>SNP</a:t>
            </a:r>
            <a:r>
              <a:rPr lang="en-US" altLang="ru-RU" sz="1200">
                <a:latin typeface="Calibri" pitchFamily="34" charset="0"/>
              </a:rPr>
              <a:t>1</a:t>
            </a:r>
            <a:endParaRPr lang="ru-RU" altLang="ru-RU" sz="1200">
              <a:latin typeface="Calibri" pitchFamily="34" charset="0"/>
            </a:endParaRPr>
          </a:p>
        </p:txBody>
      </p:sp>
      <p:sp>
        <p:nvSpPr>
          <p:cNvPr id="5142" name="Левая фигурная скобка 29"/>
          <p:cNvSpPr>
            <a:spLocks/>
          </p:cNvSpPr>
          <p:nvPr/>
        </p:nvSpPr>
        <p:spPr bwMode="auto">
          <a:xfrm rot="5400000">
            <a:off x="2393156" y="-535781"/>
            <a:ext cx="428625" cy="4071938"/>
          </a:xfrm>
          <a:prstGeom prst="leftBrace">
            <a:avLst>
              <a:gd name="adj1" fmla="val 38616"/>
              <a:gd name="adj2" fmla="val 49699"/>
            </a:avLst>
          </a:prstGeom>
          <a:solidFill>
            <a:schemeClr val="accent1"/>
          </a:solidFill>
          <a:ln w="12700" cap="sq" algn="ctr">
            <a:solidFill>
              <a:schemeClr val="tx1"/>
            </a:solidFill>
            <a:round/>
            <a:headEnd type="none" w="sm" len="sm"/>
            <a:tailEnd type="none" w="sm" len="sm"/>
          </a:ln>
        </p:spPr>
        <p:txBody>
          <a:bodyPr wrap="none"/>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latin typeface="Calibri" pitchFamily="34" charset="0"/>
            </a:endParaRPr>
          </a:p>
        </p:txBody>
      </p:sp>
      <p:sp>
        <p:nvSpPr>
          <p:cNvPr id="5143" name="TextBox 30"/>
          <p:cNvSpPr txBox="1">
            <a:spLocks noChangeArrowheads="1"/>
          </p:cNvSpPr>
          <p:nvPr/>
        </p:nvSpPr>
        <p:spPr bwMode="auto">
          <a:xfrm>
            <a:off x="0" y="4929188"/>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2400" smtClean="0">
                <a:latin typeface="Calibri" pitchFamily="34" charset="0"/>
              </a:rPr>
              <a:t>Обобщенный относительный </a:t>
            </a:r>
            <a:r>
              <a:rPr lang="ru-RU" altLang="ru-RU" sz="2400">
                <a:latin typeface="Calibri" pitchFamily="34" charset="0"/>
              </a:rPr>
              <a:t>риск = </a:t>
            </a:r>
            <a:r>
              <a:rPr lang="ru-RU" altLang="ru-RU" sz="3200" smtClean="0">
                <a:latin typeface="Calibri" pitchFamily="34" charset="0"/>
              </a:rPr>
              <a:t>индивидуальный/средневзвешенная оценка</a:t>
            </a:r>
            <a:endParaRPr lang="ru-RU" altLang="ru-RU" sz="2400">
              <a:latin typeface="Calibri" pitchFamily="34" charset="0"/>
            </a:endParaRPr>
          </a:p>
        </p:txBody>
      </p:sp>
    </p:spTree>
    <p:extLst>
      <p:ext uri="{BB962C8B-B14F-4D97-AF65-F5344CB8AC3E}">
        <p14:creationId xmlns:p14="http://schemas.microsoft.com/office/powerpoint/2010/main" val="3032857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0"/>
            <a:ext cx="9143999"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eaLnBrk="0" hangingPunct="0">
              <a:defRPr sz="2800" b="1">
                <a:solidFill>
                  <a:srgbClr val="0000FF"/>
                </a:solidFill>
                <a:latin typeface="Calibri" pitchFamily="34" charset="0"/>
                <a:ea typeface="+mj-ea"/>
                <a:cs typeface="Arial" pitchFamily="34" charset="0"/>
              </a:defRPr>
            </a:lvl1pPr>
            <a:lvl2pPr algn="ctr" eaLnBrk="0" hangingPunct="0">
              <a:defRPr sz="4400">
                <a:latin typeface="Calibri" pitchFamily="34" charset="0"/>
              </a:defRPr>
            </a:lvl2pPr>
            <a:lvl3pPr algn="ctr" eaLnBrk="0" hangingPunct="0">
              <a:defRPr sz="4400">
                <a:latin typeface="Calibri" pitchFamily="34" charset="0"/>
              </a:defRPr>
            </a:lvl3pPr>
            <a:lvl4pPr algn="ctr" eaLnBrk="0" hangingPunct="0">
              <a:defRPr sz="4400">
                <a:latin typeface="Calibri" pitchFamily="34" charset="0"/>
              </a:defRPr>
            </a:lvl4pPr>
            <a:lvl5pPr algn="ctr" eaLnBrk="0" hangingPunct="0">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ru-RU" smtClean="0"/>
              <a:t>Распределение </a:t>
            </a:r>
            <a:r>
              <a:rPr lang="ru-RU"/>
              <a:t>значений </a:t>
            </a:r>
            <a:r>
              <a:rPr lang="ru-RU" smtClean="0"/>
              <a:t>ОР </a:t>
            </a:r>
            <a:r>
              <a:rPr lang="ru-RU" dirty="0"/>
              <a:t>инсульта в популяции </a:t>
            </a:r>
          </a:p>
        </p:txBody>
      </p:sp>
      <p:pic>
        <p:nvPicPr>
          <p:cNvPr id="2050" name="Picture 2"/>
          <p:cNvPicPr>
            <a:picLocks noChangeAspect="1" noChangeArrowheads="1"/>
          </p:cNvPicPr>
          <p:nvPr/>
        </p:nvPicPr>
        <p:blipFill>
          <a:blip r:embed="rId3" cstate="email"/>
          <a:srcRect r="22800"/>
          <a:stretch>
            <a:fillRect/>
          </a:stretch>
        </p:blipFill>
        <p:spPr bwMode="auto">
          <a:xfrm>
            <a:off x="5024438" y="832978"/>
            <a:ext cx="3821400" cy="3960000"/>
          </a:xfrm>
          <a:prstGeom prst="rect">
            <a:avLst/>
          </a:prstGeom>
          <a:noFill/>
          <a:ln w="9525">
            <a:noFill/>
            <a:miter lim="800000"/>
            <a:headEnd/>
            <a:tailEnd/>
          </a:ln>
        </p:spPr>
      </p:pic>
      <p:sp>
        <p:nvSpPr>
          <p:cNvPr id="7" name="TextBox 6"/>
          <p:cNvSpPr txBox="1"/>
          <p:nvPr/>
        </p:nvSpPr>
        <p:spPr>
          <a:xfrm>
            <a:off x="4905375" y="4805007"/>
            <a:ext cx="4067176" cy="2062103"/>
          </a:xfrm>
          <a:prstGeom prst="rect">
            <a:avLst/>
          </a:prstGeom>
          <a:noFill/>
        </p:spPr>
        <p:txBody>
          <a:bodyPr wrap="square" rtlCol="0">
            <a:spAutoFit/>
          </a:bodyPr>
          <a:lstStyle/>
          <a:p>
            <a:pPr algn="ctr"/>
            <a:r>
              <a:rPr lang="ru-RU" sz="1600" dirty="0" smtClean="0"/>
              <a:t>Относительный риск инсульта, </a:t>
            </a:r>
          </a:p>
          <a:p>
            <a:pPr algn="ctr"/>
            <a:r>
              <a:rPr lang="ru-RU" sz="1600" dirty="0" smtClean="0"/>
              <a:t>высчитанный по группе факторов риска, связанных, в большей степени, </a:t>
            </a:r>
            <a:r>
              <a:rPr lang="ru-RU" sz="1600" smtClean="0"/>
              <a:t>с атеротромботическим </a:t>
            </a:r>
            <a:r>
              <a:rPr lang="ru-RU" sz="1600" dirty="0" smtClean="0"/>
              <a:t>инсультом.</a:t>
            </a:r>
          </a:p>
          <a:p>
            <a:pPr algn="ctr"/>
            <a:r>
              <a:rPr lang="ru-RU" sz="1600" dirty="0" smtClean="0"/>
              <a:t>Максимально возможный риск = 15</a:t>
            </a:r>
          </a:p>
          <a:p>
            <a:pPr algn="ctr"/>
            <a:r>
              <a:rPr lang="ru-RU" sz="1600" dirty="0" smtClean="0"/>
              <a:t>(у 90 из 10 млрд. человек); </a:t>
            </a:r>
          </a:p>
          <a:p>
            <a:pPr algn="ctr"/>
            <a:r>
              <a:rPr lang="ru-RU" sz="1600" dirty="0" smtClean="0"/>
              <a:t>минимально возможный риск = 0.21</a:t>
            </a:r>
          </a:p>
          <a:p>
            <a:pPr algn="ctr"/>
            <a:r>
              <a:rPr lang="ru-RU" sz="1600" dirty="0" smtClean="0"/>
              <a:t>(у 1 из 2500 человек).</a:t>
            </a:r>
            <a:endParaRPr lang="ru-RU" sz="1600" dirty="0"/>
          </a:p>
        </p:txBody>
      </p:sp>
      <p:pic>
        <p:nvPicPr>
          <p:cNvPr id="3075" name="Picture 3"/>
          <p:cNvPicPr>
            <a:picLocks noChangeAspect="1" noChangeArrowheads="1"/>
          </p:cNvPicPr>
          <p:nvPr/>
        </p:nvPicPr>
        <p:blipFill>
          <a:blip r:embed="rId4" cstate="email"/>
          <a:srcRect r="20530"/>
          <a:stretch>
            <a:fillRect/>
          </a:stretch>
        </p:blipFill>
        <p:spPr bwMode="auto">
          <a:xfrm>
            <a:off x="638238" y="832978"/>
            <a:ext cx="3933762" cy="3960000"/>
          </a:xfrm>
          <a:prstGeom prst="rect">
            <a:avLst/>
          </a:prstGeom>
          <a:noFill/>
          <a:ln w="9525">
            <a:noFill/>
            <a:miter lim="800000"/>
            <a:headEnd/>
            <a:tailEnd/>
          </a:ln>
        </p:spPr>
      </p:pic>
      <p:sp>
        <p:nvSpPr>
          <p:cNvPr id="9" name="TextBox 8"/>
          <p:cNvSpPr txBox="1"/>
          <p:nvPr/>
        </p:nvSpPr>
        <p:spPr>
          <a:xfrm>
            <a:off x="504824" y="4795897"/>
            <a:ext cx="4067176" cy="2062103"/>
          </a:xfrm>
          <a:prstGeom prst="rect">
            <a:avLst/>
          </a:prstGeom>
          <a:noFill/>
        </p:spPr>
        <p:txBody>
          <a:bodyPr wrap="square" rtlCol="0">
            <a:spAutoFit/>
          </a:bodyPr>
          <a:lstStyle/>
          <a:p>
            <a:pPr algn="ctr"/>
            <a:r>
              <a:rPr lang="ru-RU" sz="1600" dirty="0" smtClean="0"/>
              <a:t>Относительный риск инсульта, </a:t>
            </a:r>
          </a:p>
          <a:p>
            <a:pPr algn="ctr"/>
            <a:r>
              <a:rPr lang="ru-RU" sz="1600" dirty="0" smtClean="0"/>
              <a:t>высчитанный по группе факторов риска, связанных, в большей степени, с </a:t>
            </a:r>
            <a:r>
              <a:rPr lang="ru-RU" sz="1600" dirty="0" err="1" smtClean="0"/>
              <a:t>кардиоэмболическим</a:t>
            </a:r>
            <a:r>
              <a:rPr lang="ru-RU" sz="1600" dirty="0" smtClean="0"/>
              <a:t> инсультом.</a:t>
            </a:r>
          </a:p>
          <a:p>
            <a:pPr algn="ctr"/>
            <a:r>
              <a:rPr lang="ru-RU" sz="1600" dirty="0" smtClean="0"/>
              <a:t>Максимально возможный риск = 16</a:t>
            </a:r>
          </a:p>
          <a:p>
            <a:pPr algn="ctr"/>
            <a:r>
              <a:rPr lang="ru-RU" sz="1600" dirty="0" smtClean="0"/>
              <a:t>(у 1 из 10 млрд. человек); </a:t>
            </a:r>
          </a:p>
          <a:p>
            <a:pPr algn="ctr"/>
            <a:r>
              <a:rPr lang="ru-RU" sz="1600" dirty="0" smtClean="0"/>
              <a:t>минимально возможный риск = 0.58</a:t>
            </a:r>
          </a:p>
          <a:p>
            <a:pPr algn="ctr"/>
            <a:r>
              <a:rPr lang="ru-RU" sz="1600" dirty="0" smtClean="0"/>
              <a:t>(у 1 из 50 человек).</a:t>
            </a:r>
            <a:endParaRPr lang="ru-RU" sz="1600" dirty="0"/>
          </a:p>
        </p:txBody>
      </p:sp>
      <p:sp>
        <p:nvSpPr>
          <p:cNvPr id="8" name="TextBox 7"/>
          <p:cNvSpPr txBox="1"/>
          <p:nvPr/>
        </p:nvSpPr>
        <p:spPr>
          <a:xfrm>
            <a:off x="871870" y="459417"/>
            <a:ext cx="3296094" cy="338554"/>
          </a:xfrm>
          <a:prstGeom prst="rect">
            <a:avLst/>
          </a:prstGeom>
          <a:noFill/>
        </p:spPr>
        <p:txBody>
          <a:bodyPr wrap="square" rtlCol="0">
            <a:spAutoFit/>
          </a:bodyPr>
          <a:lstStyle/>
          <a:p>
            <a:pPr algn="ctr"/>
            <a:r>
              <a:rPr lang="ru-RU" sz="1600" dirty="0" smtClean="0"/>
              <a:t>«Инсульт-1» , ИИ-1 </a:t>
            </a:r>
          </a:p>
        </p:txBody>
      </p:sp>
      <p:sp>
        <p:nvSpPr>
          <p:cNvPr id="10" name="TextBox 9"/>
          <p:cNvSpPr txBox="1"/>
          <p:nvPr/>
        </p:nvSpPr>
        <p:spPr>
          <a:xfrm>
            <a:off x="5528930" y="448785"/>
            <a:ext cx="3200399" cy="338554"/>
          </a:xfrm>
          <a:prstGeom prst="rect">
            <a:avLst/>
          </a:prstGeom>
          <a:noFill/>
        </p:spPr>
        <p:txBody>
          <a:bodyPr wrap="square" rtlCol="0">
            <a:spAutoFit/>
          </a:bodyPr>
          <a:lstStyle/>
          <a:p>
            <a:pPr algn="ctr"/>
            <a:r>
              <a:rPr lang="ru-RU" sz="1600" dirty="0" smtClean="0"/>
              <a:t>«Инсульт-2» , ИИ-2</a:t>
            </a:r>
          </a:p>
        </p:txBody>
      </p:sp>
      <p:sp>
        <p:nvSpPr>
          <p:cNvPr id="11" name="TextBox 10"/>
          <p:cNvSpPr txBox="1"/>
          <p:nvPr/>
        </p:nvSpPr>
        <p:spPr>
          <a:xfrm rot="16200000">
            <a:off x="-362858" y="1538517"/>
            <a:ext cx="1590244" cy="369332"/>
          </a:xfrm>
          <a:prstGeom prst="rect">
            <a:avLst/>
          </a:prstGeom>
          <a:noFill/>
        </p:spPr>
        <p:txBody>
          <a:bodyPr wrap="none" rtlCol="0">
            <a:spAutoFit/>
          </a:bodyPr>
          <a:lstStyle/>
          <a:p>
            <a:r>
              <a:rPr lang="ru-RU" smtClean="0"/>
              <a:t>% популяции</a:t>
            </a:r>
            <a:endParaRPr lang="ru-RU"/>
          </a:p>
        </p:txBody>
      </p:sp>
      <p:sp>
        <p:nvSpPr>
          <p:cNvPr id="12" name="TextBox 11"/>
          <p:cNvSpPr txBox="1"/>
          <p:nvPr/>
        </p:nvSpPr>
        <p:spPr>
          <a:xfrm rot="16200000">
            <a:off x="4056715" y="1545778"/>
            <a:ext cx="1590244" cy="369332"/>
          </a:xfrm>
          <a:prstGeom prst="rect">
            <a:avLst/>
          </a:prstGeom>
          <a:noFill/>
        </p:spPr>
        <p:txBody>
          <a:bodyPr wrap="none" rtlCol="0">
            <a:spAutoFit/>
          </a:bodyPr>
          <a:lstStyle/>
          <a:p>
            <a:r>
              <a:rPr lang="ru-RU" smtClean="0"/>
              <a:t>% популяции</a:t>
            </a:r>
            <a:endParaRPr lang="ru-RU"/>
          </a:p>
        </p:txBody>
      </p:sp>
      <p:sp>
        <p:nvSpPr>
          <p:cNvPr id="13" name="TextBox 12"/>
          <p:cNvSpPr txBox="1"/>
          <p:nvPr/>
        </p:nvSpPr>
        <p:spPr>
          <a:xfrm>
            <a:off x="1995728" y="4347033"/>
            <a:ext cx="2352632" cy="369332"/>
          </a:xfrm>
          <a:prstGeom prst="rect">
            <a:avLst/>
          </a:prstGeom>
          <a:noFill/>
        </p:spPr>
        <p:txBody>
          <a:bodyPr wrap="none" rtlCol="0">
            <a:spAutoFit/>
          </a:bodyPr>
          <a:lstStyle/>
          <a:p>
            <a:r>
              <a:rPr lang="ru-RU" smtClean="0"/>
              <a:t>относительный риск</a:t>
            </a:r>
            <a:endParaRPr lang="ru-RU"/>
          </a:p>
        </p:txBody>
      </p:sp>
      <p:sp>
        <p:nvSpPr>
          <p:cNvPr id="14" name="TextBox 13"/>
          <p:cNvSpPr txBox="1"/>
          <p:nvPr/>
        </p:nvSpPr>
        <p:spPr>
          <a:xfrm>
            <a:off x="6400730" y="4354293"/>
            <a:ext cx="2352632" cy="369332"/>
          </a:xfrm>
          <a:prstGeom prst="rect">
            <a:avLst/>
          </a:prstGeom>
          <a:noFill/>
        </p:spPr>
        <p:txBody>
          <a:bodyPr wrap="none" rtlCol="0">
            <a:spAutoFit/>
          </a:bodyPr>
          <a:lstStyle/>
          <a:p>
            <a:r>
              <a:rPr lang="ru-RU" smtClean="0"/>
              <a:t>относительный риск</a:t>
            </a:r>
            <a:endParaRPr lang="ru-RU"/>
          </a:p>
        </p:txBody>
      </p:sp>
    </p:spTree>
    <p:extLst>
      <p:ext uri="{BB962C8B-B14F-4D97-AF65-F5344CB8AC3E}">
        <p14:creationId xmlns:p14="http://schemas.microsoft.com/office/powerpoint/2010/main" val="4184541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37238" y="324296"/>
            <a:ext cx="3116262" cy="1384995"/>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sz="2800" b="1" dirty="0">
                <a:solidFill>
                  <a:srgbClr val="0000FF"/>
                </a:solidFill>
                <a:latin typeface="Calibri" pitchFamily="34" charset="0"/>
                <a:cs typeface="Arial" pitchFamily="34" charset="0"/>
              </a:rPr>
              <a:t>Области распределения риска</a:t>
            </a:r>
          </a:p>
        </p:txBody>
      </p:sp>
      <p:pic>
        <p:nvPicPr>
          <p:cNvPr id="20483" name="Picture 2" descr="C:\Documents and Settings\Rooty\YandexDisk\Документы\img_proc\Image 3.gif"/>
          <p:cNvPicPr>
            <a:picLocks noChangeAspect="1" noChangeArrowheads="1"/>
          </p:cNvPicPr>
          <p:nvPr/>
        </p:nvPicPr>
        <p:blipFill>
          <a:blip r:embed="rId2" cstate="email">
            <a:extLst>
              <a:ext uri="{28A0092B-C50C-407E-A947-70E740481C1C}">
                <a14:useLocalDpi xmlns:a14="http://schemas.microsoft.com/office/drawing/2010/main" val="0"/>
              </a:ext>
            </a:extLst>
          </a:blip>
          <a:srcRect r="2393"/>
          <a:stretch>
            <a:fillRect/>
          </a:stretch>
        </p:blipFill>
        <p:spPr bwMode="auto">
          <a:xfrm>
            <a:off x="147638" y="5021263"/>
            <a:ext cx="8805862"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7638" y="260350"/>
            <a:ext cx="5360987"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Стрелка вниз 3"/>
          <p:cNvSpPr/>
          <p:nvPr/>
        </p:nvSpPr>
        <p:spPr>
          <a:xfrm>
            <a:off x="2411413" y="4437063"/>
            <a:ext cx="2447925" cy="5048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ru-RU"/>
          </a:p>
        </p:txBody>
      </p:sp>
    </p:spTree>
    <p:extLst>
      <p:ext uri="{BB962C8B-B14F-4D97-AF65-F5344CB8AC3E}">
        <p14:creationId xmlns:p14="http://schemas.microsoft.com/office/powerpoint/2010/main" val="13304843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09113"/>
            <a:ext cx="8899451" cy="923330"/>
          </a:xfrm>
          <a:prstGeom prst="rect">
            <a:avLst/>
          </a:prstGeom>
          <a:noFill/>
        </p:spPr>
        <p:txBody>
          <a:bodyPr wrap="square" rtlCol="0">
            <a:spAutoFit/>
          </a:bodyPr>
          <a:lstStyle/>
          <a:p>
            <a:r>
              <a:rPr lang="ru-RU" dirty="0" smtClean="0"/>
              <a:t>Популяционная атрибутивная фракция (ПАФ) или этиологическая фракция – доля всех случаев заболевания в изучаемой популяции, отнесенных за счет воздействия фактора риска при допущении наличия причинной связи.</a:t>
            </a:r>
            <a:endParaRPr lang="ru-RU" dirty="0"/>
          </a:p>
        </p:txBody>
      </p:sp>
      <p:sp>
        <p:nvSpPr>
          <p:cNvPr id="4" name="TextBox 3"/>
          <p:cNvSpPr txBox="1"/>
          <p:nvPr/>
        </p:nvSpPr>
        <p:spPr>
          <a:xfrm>
            <a:off x="0" y="1811085"/>
            <a:ext cx="3255264" cy="1077218"/>
          </a:xfrm>
          <a:prstGeom prst="rect">
            <a:avLst/>
          </a:prstGeom>
          <a:noFill/>
        </p:spPr>
        <p:txBody>
          <a:bodyPr wrap="square" rtlCol="0">
            <a:spAutoFit/>
          </a:bodyPr>
          <a:lstStyle/>
          <a:p>
            <a:r>
              <a:rPr lang="ru-RU" sz="1600" b="1" dirty="0" smtClean="0"/>
              <a:t>ПАФ развития инсульта, связанная с мутацией в гене фактора свертывания </a:t>
            </a:r>
            <a:r>
              <a:rPr lang="en-US" sz="1600" b="1" dirty="0" smtClean="0"/>
              <a:t>F5</a:t>
            </a:r>
            <a:r>
              <a:rPr lang="ru-RU" sz="1600" b="1" dirty="0" smtClean="0"/>
              <a:t> (</a:t>
            </a:r>
            <a:r>
              <a:rPr lang="ru-RU" sz="1600" b="1" dirty="0" err="1" smtClean="0"/>
              <a:t>лейденовской</a:t>
            </a:r>
            <a:r>
              <a:rPr lang="ru-RU" sz="1600" b="1" dirty="0" smtClean="0"/>
              <a:t>) </a:t>
            </a:r>
            <a:endParaRPr lang="ru-RU" sz="1600" b="1" dirty="0"/>
          </a:p>
        </p:txBody>
      </p:sp>
      <p:graphicFrame>
        <p:nvGraphicFramePr>
          <p:cNvPr id="5" name="Диаграмма 4"/>
          <p:cNvGraphicFramePr/>
          <p:nvPr>
            <p:extLst>
              <p:ext uri="{D42A27DB-BD31-4B8C-83A1-F6EECF244321}">
                <p14:modId xmlns:p14="http://schemas.microsoft.com/office/powerpoint/2010/main" val="907214386"/>
              </p:ext>
            </p:extLst>
          </p:nvPr>
        </p:nvGraphicFramePr>
        <p:xfrm>
          <a:off x="0" y="2642082"/>
          <a:ext cx="3289288" cy="1745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Диаграмма 5"/>
          <p:cNvGraphicFramePr/>
          <p:nvPr>
            <p:extLst>
              <p:ext uri="{D42A27DB-BD31-4B8C-83A1-F6EECF244321}">
                <p14:modId xmlns:p14="http://schemas.microsoft.com/office/powerpoint/2010/main" val="726786190"/>
              </p:ext>
            </p:extLst>
          </p:nvPr>
        </p:nvGraphicFramePr>
        <p:xfrm>
          <a:off x="0" y="5079428"/>
          <a:ext cx="3675888" cy="177857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0" y="4313284"/>
            <a:ext cx="3255264" cy="1077218"/>
          </a:xfrm>
          <a:prstGeom prst="rect">
            <a:avLst/>
          </a:prstGeom>
          <a:noFill/>
        </p:spPr>
        <p:txBody>
          <a:bodyPr wrap="square" rtlCol="0">
            <a:spAutoFit/>
          </a:bodyPr>
          <a:lstStyle/>
          <a:p>
            <a:r>
              <a:rPr lang="ru-RU" sz="1600" b="1" dirty="0" smtClean="0"/>
              <a:t>ПАФ развития инсульта, связанная с мутацией в гене фактора свертывания </a:t>
            </a:r>
            <a:r>
              <a:rPr lang="en-US" sz="1600" b="1" dirty="0" smtClean="0"/>
              <a:t>F2</a:t>
            </a:r>
            <a:r>
              <a:rPr lang="ru-RU" sz="1600" b="1" dirty="0" smtClean="0"/>
              <a:t> (протромбина) </a:t>
            </a:r>
            <a:endParaRPr lang="ru-RU" sz="1600" b="1" dirty="0"/>
          </a:p>
        </p:txBody>
      </p:sp>
      <p:graphicFrame>
        <p:nvGraphicFramePr>
          <p:cNvPr id="9" name="Диаграмма 8"/>
          <p:cNvGraphicFramePr/>
          <p:nvPr>
            <p:extLst>
              <p:ext uri="{D42A27DB-BD31-4B8C-83A1-F6EECF244321}">
                <p14:modId xmlns:p14="http://schemas.microsoft.com/office/powerpoint/2010/main" val="1475675022"/>
              </p:ext>
            </p:extLst>
          </p:nvPr>
        </p:nvGraphicFramePr>
        <p:xfrm>
          <a:off x="2971800" y="1134911"/>
          <a:ext cx="7278623" cy="5436453"/>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0" y="0"/>
            <a:ext cx="9143999" cy="830997"/>
          </a:xfrm>
          <a:prstGeom prst="rect">
            <a:avLst/>
          </a:prstGeom>
          <a:noFill/>
          <a:ln w="9525">
            <a:noFill/>
            <a:miter lim="800000"/>
            <a:headEnd/>
            <a:tailEnd/>
          </a:ln>
        </p:spPr>
        <p:txBody>
          <a:bodyPr anchor="ctr">
            <a:spAutoFit/>
          </a:bodyPr>
          <a:lstStyle>
            <a:defPPr>
              <a:defRPr lang="en-US"/>
            </a:defPPr>
            <a:lvl1pPr algn="ctr">
              <a:defRPr sz="2400" b="1">
                <a:solidFill>
                  <a:srgbClr val="0000FF"/>
                </a:solidFill>
                <a:latin typeface="Calibri" pitchFamily="34" charset="0"/>
                <a:cs typeface="Arial" pitchFamily="34" charset="0"/>
              </a:defRPr>
            </a:lvl1pPr>
          </a:lstStyle>
          <a:p>
            <a:r>
              <a:rPr lang="ru-RU" dirty="0"/>
              <a:t>Преимущества одновременного анализа группы факторов </a:t>
            </a:r>
          </a:p>
          <a:p>
            <a:r>
              <a:rPr lang="ru-RU" dirty="0"/>
              <a:t>и выделения диапазонов риска</a:t>
            </a:r>
          </a:p>
        </p:txBody>
      </p:sp>
      <p:sp>
        <p:nvSpPr>
          <p:cNvPr id="14" name="TextBox 13"/>
          <p:cNvSpPr txBox="1"/>
          <p:nvPr/>
        </p:nvSpPr>
        <p:spPr>
          <a:xfrm>
            <a:off x="5016018" y="5044172"/>
            <a:ext cx="649217" cy="338554"/>
          </a:xfrm>
          <a:prstGeom prst="rect">
            <a:avLst/>
          </a:prstGeom>
          <a:noFill/>
          <a:ln>
            <a:solidFill>
              <a:schemeClr val="bg1"/>
            </a:solidFill>
          </a:ln>
        </p:spPr>
        <p:txBody>
          <a:bodyPr wrap="none" rtlCol="0">
            <a:spAutoFit/>
          </a:bodyPr>
          <a:lstStyle/>
          <a:p>
            <a:r>
              <a:rPr lang="ru-RU" sz="1600" b="1" dirty="0" smtClean="0"/>
              <a:t>ПАФ</a:t>
            </a:r>
            <a:endParaRPr lang="ru-RU" sz="1600" b="1" dirty="0"/>
          </a:p>
        </p:txBody>
      </p:sp>
      <p:sp>
        <p:nvSpPr>
          <p:cNvPr id="8" name="TextBox 7"/>
          <p:cNvSpPr txBox="1"/>
          <p:nvPr/>
        </p:nvSpPr>
        <p:spPr>
          <a:xfrm>
            <a:off x="3592002" y="5809061"/>
            <a:ext cx="5551997" cy="830997"/>
          </a:xfrm>
          <a:prstGeom prst="rect">
            <a:avLst/>
          </a:prstGeom>
          <a:noFill/>
        </p:spPr>
        <p:txBody>
          <a:bodyPr wrap="square" rtlCol="0">
            <a:spAutoFit/>
          </a:bodyPr>
          <a:lstStyle/>
          <a:p>
            <a:r>
              <a:rPr lang="ru-RU" sz="1600" b="1" dirty="0" smtClean="0"/>
              <a:t>ПАФ риска развития инсульта, обусловленного принадлежностью к группе «высокого риска» по шкале, построенной на основе всех факторов (</a:t>
            </a:r>
            <a:r>
              <a:rPr lang="en-US" sz="1600" b="1" dirty="0" smtClean="0"/>
              <a:t>SNP)</a:t>
            </a:r>
            <a:endParaRPr lang="ru-RU" sz="1600" b="1" dirty="0"/>
          </a:p>
        </p:txBody>
      </p:sp>
    </p:spTree>
    <p:extLst>
      <p:ext uri="{BB962C8B-B14F-4D97-AF65-F5344CB8AC3E}">
        <p14:creationId xmlns:p14="http://schemas.microsoft.com/office/powerpoint/2010/main" val="36562438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82484" y="1089660"/>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 y="0"/>
            <a:ext cx="9144000" cy="1015663"/>
          </a:xfrm>
          <a:prstGeom prst="rect">
            <a:avLst/>
          </a:prstGeom>
          <a:noFill/>
          <a:ln w="9525">
            <a:noFill/>
            <a:miter lim="800000"/>
            <a:headEnd/>
            <a:tailEnd/>
          </a:ln>
        </p:spPr>
        <p:txBody>
          <a:bodyPr anchor="ctr">
            <a:spAutoFit/>
          </a:bodyPr>
          <a:lstStyle>
            <a:defPPr>
              <a:defRPr lang="en-US"/>
            </a:defPPr>
            <a:lvl1pPr algn="ctr">
              <a:defRPr sz="2400" b="1">
                <a:solidFill>
                  <a:srgbClr val="0000FF"/>
                </a:solidFill>
                <a:latin typeface="Calibri" pitchFamily="34" charset="0"/>
                <a:cs typeface="Arial" pitchFamily="34" charset="0"/>
              </a:defRPr>
            </a:lvl1pPr>
          </a:lstStyle>
          <a:p>
            <a:r>
              <a:rPr lang="ru-RU" sz="2000" dirty="0"/>
              <a:t>Классификация 359 доноров и 32 больных с </a:t>
            </a:r>
            <a:r>
              <a:rPr lang="ru-RU" sz="2000" dirty="0" err="1"/>
              <a:t>кардиоэмболическим</a:t>
            </a:r>
            <a:r>
              <a:rPr lang="ru-RU" sz="2000" dirty="0"/>
              <a:t> инсультом с точки зрения значений индивидуального относительного риска инсульта </a:t>
            </a:r>
            <a:r>
              <a:rPr lang="en-US" sz="2000" dirty="0"/>
              <a:t>GRR</a:t>
            </a:r>
            <a:endParaRPr lang="ru-RU" sz="2000" dirty="0"/>
          </a:p>
          <a:p>
            <a:r>
              <a:rPr lang="en-US" sz="2000" dirty="0"/>
              <a:t>(</a:t>
            </a:r>
            <a:r>
              <a:rPr lang="ru-RU" sz="2000" dirty="0"/>
              <a:t>по группе </a:t>
            </a:r>
            <a:r>
              <a:rPr lang="en-US" sz="2000" dirty="0"/>
              <a:t>SNP, </a:t>
            </a:r>
            <a:r>
              <a:rPr lang="ru-RU" sz="2000" dirty="0"/>
              <a:t>связанных с </a:t>
            </a:r>
            <a:r>
              <a:rPr lang="ru-RU" sz="2000" dirty="0" err="1"/>
              <a:t>кардиоэмболическим</a:t>
            </a:r>
            <a:r>
              <a:rPr lang="ru-RU" sz="2000" dirty="0"/>
              <a:t> инсультом)</a:t>
            </a:r>
          </a:p>
        </p:txBody>
      </p:sp>
      <p:sp>
        <p:nvSpPr>
          <p:cNvPr id="8" name="TextBox 7"/>
          <p:cNvSpPr txBox="1"/>
          <p:nvPr/>
        </p:nvSpPr>
        <p:spPr>
          <a:xfrm>
            <a:off x="4315970" y="5087593"/>
            <a:ext cx="1755646" cy="523220"/>
          </a:xfrm>
          <a:prstGeom prst="rect">
            <a:avLst/>
          </a:prstGeom>
          <a:solidFill>
            <a:schemeClr val="bg1"/>
          </a:solidFill>
        </p:spPr>
        <p:txBody>
          <a:bodyPr wrap="square" rtlCol="0">
            <a:spAutoFit/>
          </a:bodyPr>
          <a:lstStyle/>
          <a:p>
            <a:pPr algn="ctr"/>
            <a:r>
              <a:rPr lang="ru-RU" sz="1400" b="1" dirty="0" smtClean="0">
                <a:solidFill>
                  <a:prstClr val="black"/>
                </a:solidFill>
              </a:rPr>
              <a:t>Повышенный</a:t>
            </a:r>
          </a:p>
          <a:p>
            <a:pPr algn="ctr"/>
            <a:r>
              <a:rPr lang="ru-RU" sz="1400" b="1" dirty="0" smtClean="0">
                <a:solidFill>
                  <a:prstClr val="black"/>
                </a:solidFill>
              </a:rPr>
              <a:t>риск</a:t>
            </a:r>
            <a:endParaRPr lang="ru-RU" sz="1400" b="1" dirty="0">
              <a:solidFill>
                <a:prstClr val="black"/>
              </a:solidFill>
            </a:endParaRPr>
          </a:p>
        </p:txBody>
      </p:sp>
      <p:sp>
        <p:nvSpPr>
          <p:cNvPr id="9" name="TextBox 8"/>
          <p:cNvSpPr txBox="1"/>
          <p:nvPr/>
        </p:nvSpPr>
        <p:spPr>
          <a:xfrm>
            <a:off x="6473390" y="1409408"/>
            <a:ext cx="1143561" cy="369332"/>
          </a:xfrm>
          <a:prstGeom prst="rect">
            <a:avLst/>
          </a:prstGeom>
          <a:solidFill>
            <a:schemeClr val="bg1"/>
          </a:solidFill>
        </p:spPr>
        <p:txBody>
          <a:bodyPr wrap="square" rtlCol="0">
            <a:spAutoFit/>
          </a:bodyPr>
          <a:lstStyle/>
          <a:p>
            <a:pPr algn="ctr"/>
            <a:r>
              <a:rPr lang="ru-RU" b="1" dirty="0" smtClean="0">
                <a:solidFill>
                  <a:prstClr val="black"/>
                </a:solidFill>
              </a:rPr>
              <a:t>Доноры</a:t>
            </a:r>
            <a:endParaRPr lang="ru-RU" b="1" dirty="0">
              <a:solidFill>
                <a:prstClr val="black"/>
              </a:solidFill>
            </a:endParaRPr>
          </a:p>
        </p:txBody>
      </p:sp>
      <p:sp>
        <p:nvSpPr>
          <p:cNvPr id="10" name="TextBox 9"/>
          <p:cNvSpPr txBox="1"/>
          <p:nvPr/>
        </p:nvSpPr>
        <p:spPr>
          <a:xfrm>
            <a:off x="6470342" y="1817840"/>
            <a:ext cx="1265482" cy="369332"/>
          </a:xfrm>
          <a:prstGeom prst="rect">
            <a:avLst/>
          </a:prstGeom>
          <a:solidFill>
            <a:schemeClr val="bg1"/>
          </a:solidFill>
        </p:spPr>
        <p:txBody>
          <a:bodyPr wrap="square" rtlCol="0">
            <a:spAutoFit/>
          </a:bodyPr>
          <a:lstStyle/>
          <a:p>
            <a:pPr algn="ctr"/>
            <a:r>
              <a:rPr lang="ru-RU" b="1" dirty="0" smtClean="0">
                <a:solidFill>
                  <a:prstClr val="black"/>
                </a:solidFill>
              </a:rPr>
              <a:t>Больные</a:t>
            </a:r>
            <a:endParaRPr lang="ru-RU" b="1" dirty="0">
              <a:solidFill>
                <a:prstClr val="black"/>
              </a:solidFill>
            </a:endParaRPr>
          </a:p>
        </p:txBody>
      </p:sp>
      <p:sp>
        <p:nvSpPr>
          <p:cNvPr id="11" name="TextBox 10"/>
          <p:cNvSpPr txBox="1"/>
          <p:nvPr/>
        </p:nvSpPr>
        <p:spPr>
          <a:xfrm>
            <a:off x="2468880" y="5097218"/>
            <a:ext cx="1847089" cy="523220"/>
          </a:xfrm>
          <a:prstGeom prst="rect">
            <a:avLst/>
          </a:prstGeom>
          <a:solidFill>
            <a:schemeClr val="bg1"/>
          </a:solidFill>
        </p:spPr>
        <p:txBody>
          <a:bodyPr wrap="square" rtlCol="0">
            <a:spAutoFit/>
          </a:bodyPr>
          <a:lstStyle/>
          <a:p>
            <a:pPr algn="ctr"/>
            <a:r>
              <a:rPr lang="ru-RU" sz="1400" b="1" dirty="0" smtClean="0">
                <a:solidFill>
                  <a:prstClr val="black"/>
                </a:solidFill>
              </a:rPr>
              <a:t>Пониженный</a:t>
            </a:r>
          </a:p>
          <a:p>
            <a:pPr algn="ctr"/>
            <a:r>
              <a:rPr lang="ru-RU" sz="1400" b="1" dirty="0" smtClean="0">
                <a:solidFill>
                  <a:prstClr val="black"/>
                </a:solidFill>
              </a:rPr>
              <a:t>риск</a:t>
            </a:r>
            <a:endParaRPr lang="ru-RU" sz="1400" b="1" dirty="0">
              <a:solidFill>
                <a:prstClr val="black"/>
              </a:solidFill>
            </a:endParaRPr>
          </a:p>
        </p:txBody>
      </p:sp>
      <p:sp>
        <p:nvSpPr>
          <p:cNvPr id="3" name="Прямоугольник 2"/>
          <p:cNvSpPr/>
          <p:nvPr/>
        </p:nvSpPr>
        <p:spPr>
          <a:xfrm>
            <a:off x="6153912" y="2190474"/>
            <a:ext cx="3017520" cy="3139321"/>
          </a:xfrm>
          <a:prstGeom prst="rect">
            <a:avLst/>
          </a:prstGeom>
        </p:spPr>
        <p:txBody>
          <a:bodyPr wrap="square">
            <a:spAutoFit/>
          </a:bodyPr>
          <a:lstStyle/>
          <a:p>
            <a:pPr lvl="0" algn="ctr"/>
            <a:r>
              <a:rPr lang="ru-RU" dirty="0">
                <a:solidFill>
                  <a:prstClr val="black"/>
                </a:solidFill>
              </a:rPr>
              <a:t>Отношение шансов </a:t>
            </a:r>
            <a:r>
              <a:rPr lang="en-US" dirty="0">
                <a:solidFill>
                  <a:prstClr val="black"/>
                </a:solidFill>
              </a:rPr>
              <a:t>OR (</a:t>
            </a:r>
            <a:r>
              <a:rPr lang="ru-RU" dirty="0">
                <a:solidFill>
                  <a:prstClr val="black"/>
                </a:solidFill>
              </a:rPr>
              <a:t>показатель риска)</a:t>
            </a:r>
          </a:p>
          <a:p>
            <a:pPr lvl="0" algn="ctr"/>
            <a:r>
              <a:rPr lang="ru-RU" dirty="0">
                <a:solidFill>
                  <a:prstClr val="black"/>
                </a:solidFill>
              </a:rPr>
              <a:t>в группе больных с </a:t>
            </a:r>
            <a:r>
              <a:rPr lang="ru-RU" dirty="0" smtClean="0">
                <a:solidFill>
                  <a:prstClr val="black"/>
                </a:solidFill>
              </a:rPr>
              <a:t>по </a:t>
            </a:r>
            <a:r>
              <a:rPr lang="ru-RU" dirty="0">
                <a:solidFill>
                  <a:prstClr val="black"/>
                </a:solidFill>
              </a:rPr>
              <a:t>сравнению с </a:t>
            </a:r>
            <a:r>
              <a:rPr lang="ru-RU" dirty="0" smtClean="0">
                <a:solidFill>
                  <a:prstClr val="black"/>
                </a:solidFill>
              </a:rPr>
              <a:t>контрольной группой</a:t>
            </a:r>
            <a:endParaRPr lang="ru-RU" dirty="0">
              <a:solidFill>
                <a:prstClr val="black"/>
              </a:solidFill>
            </a:endParaRPr>
          </a:p>
          <a:p>
            <a:pPr lvl="0" algn="ctr"/>
            <a:r>
              <a:rPr lang="ru-RU" b="1" dirty="0" smtClean="0">
                <a:solidFill>
                  <a:prstClr val="black"/>
                </a:solidFill>
              </a:rPr>
              <a:t>2.98 </a:t>
            </a:r>
            <a:r>
              <a:rPr lang="ru-RU" b="1" dirty="0">
                <a:solidFill>
                  <a:prstClr val="black"/>
                </a:solidFill>
              </a:rPr>
              <a:t>(</a:t>
            </a:r>
            <a:r>
              <a:rPr lang="ru-RU" b="1" dirty="0" smtClean="0">
                <a:solidFill>
                  <a:prstClr val="black"/>
                </a:solidFill>
              </a:rPr>
              <a:t>1.31 </a:t>
            </a:r>
            <a:r>
              <a:rPr lang="ru-RU" b="1" dirty="0">
                <a:solidFill>
                  <a:prstClr val="black"/>
                </a:solidFill>
              </a:rPr>
              <a:t>– </a:t>
            </a:r>
            <a:r>
              <a:rPr lang="ru-RU" b="1" dirty="0" smtClean="0">
                <a:solidFill>
                  <a:prstClr val="black"/>
                </a:solidFill>
              </a:rPr>
              <a:t>6.82)</a:t>
            </a:r>
            <a:endParaRPr lang="ru-RU" b="1" dirty="0">
              <a:solidFill>
                <a:prstClr val="black"/>
              </a:solidFill>
            </a:endParaRPr>
          </a:p>
          <a:p>
            <a:pPr lvl="0" algn="ctr"/>
            <a:r>
              <a:rPr lang="ru-RU" dirty="0">
                <a:solidFill>
                  <a:prstClr val="black"/>
                </a:solidFill>
              </a:rPr>
              <a:t>Среднее и 95% доверительный интервал, Достоверность различия </a:t>
            </a:r>
            <a:endParaRPr lang="ru-RU" dirty="0" smtClean="0">
              <a:solidFill>
                <a:prstClr val="black"/>
              </a:solidFill>
            </a:endParaRPr>
          </a:p>
          <a:p>
            <a:pPr lvl="0" algn="ctr"/>
            <a:r>
              <a:rPr lang="ru-RU" dirty="0" smtClean="0">
                <a:solidFill>
                  <a:prstClr val="black"/>
                </a:solidFill>
              </a:rPr>
              <a:t>р </a:t>
            </a:r>
            <a:r>
              <a:rPr lang="ru-RU" dirty="0">
                <a:solidFill>
                  <a:prstClr val="black"/>
                </a:solidFill>
              </a:rPr>
              <a:t>= </a:t>
            </a:r>
            <a:r>
              <a:rPr lang="ru-RU" dirty="0" smtClean="0">
                <a:solidFill>
                  <a:prstClr val="black"/>
                </a:solidFill>
              </a:rPr>
              <a:t>0.009</a:t>
            </a:r>
          </a:p>
          <a:p>
            <a:pPr lvl="0" algn="ctr"/>
            <a:r>
              <a:rPr lang="ru-RU" dirty="0" smtClean="0">
                <a:solidFill>
                  <a:prstClr val="black"/>
                </a:solidFill>
              </a:rPr>
              <a:t>по критерию Фишера.</a:t>
            </a:r>
            <a:endParaRPr lang="ru-RU" dirty="0">
              <a:solidFill>
                <a:prstClr val="black"/>
              </a:solidFill>
            </a:endParaRPr>
          </a:p>
        </p:txBody>
      </p:sp>
      <p:sp>
        <p:nvSpPr>
          <p:cNvPr id="13" name="TextBox 12"/>
          <p:cNvSpPr txBox="1"/>
          <p:nvPr/>
        </p:nvSpPr>
        <p:spPr>
          <a:xfrm>
            <a:off x="0" y="6021546"/>
            <a:ext cx="9244584" cy="646331"/>
          </a:xfrm>
          <a:prstGeom prst="rect">
            <a:avLst/>
          </a:prstGeom>
          <a:solidFill>
            <a:schemeClr val="bg1"/>
          </a:solidFill>
        </p:spPr>
        <p:txBody>
          <a:bodyPr wrap="square" rtlCol="0">
            <a:spAutoFit/>
          </a:bodyPr>
          <a:lstStyle/>
          <a:p>
            <a:pPr algn="ctr"/>
            <a:r>
              <a:rPr lang="en-US" dirty="0" smtClean="0">
                <a:solidFill>
                  <a:prstClr val="black"/>
                </a:solidFill>
              </a:rPr>
              <a:t>GRR</a:t>
            </a:r>
            <a:r>
              <a:rPr lang="ru-RU" dirty="0" smtClean="0">
                <a:solidFill>
                  <a:prstClr val="black"/>
                </a:solidFill>
              </a:rPr>
              <a:t> у доноров 1,16 ± 0,67 (среднее значение ± стандартное отклонение);</a:t>
            </a:r>
          </a:p>
          <a:p>
            <a:pPr algn="ctr"/>
            <a:r>
              <a:rPr lang="ru-RU" dirty="0" smtClean="0">
                <a:solidFill>
                  <a:prstClr val="black"/>
                </a:solidFill>
              </a:rPr>
              <a:t>у </a:t>
            </a:r>
            <a:r>
              <a:rPr lang="ru-RU" dirty="0">
                <a:solidFill>
                  <a:prstClr val="black"/>
                </a:solidFill>
              </a:rPr>
              <a:t>больных </a:t>
            </a:r>
            <a:r>
              <a:rPr lang="ru-RU" dirty="0" smtClean="0">
                <a:solidFill>
                  <a:prstClr val="black"/>
                </a:solidFill>
              </a:rPr>
              <a:t>1,50 </a:t>
            </a:r>
            <a:r>
              <a:rPr lang="ru-RU" dirty="0">
                <a:solidFill>
                  <a:prstClr val="black"/>
                </a:solidFill>
              </a:rPr>
              <a:t>± </a:t>
            </a:r>
            <a:r>
              <a:rPr lang="ru-RU" dirty="0" smtClean="0">
                <a:solidFill>
                  <a:prstClr val="black"/>
                </a:solidFill>
              </a:rPr>
              <a:t>0,99. Достоверность различия р = 0,007 по критерию Манна-Уитни.</a:t>
            </a:r>
            <a:endParaRPr lang="ru-RU" dirty="0">
              <a:solidFill>
                <a:prstClr val="black"/>
              </a:solidFill>
            </a:endParaRPr>
          </a:p>
        </p:txBody>
      </p:sp>
    </p:spTree>
    <p:extLst>
      <p:ext uri="{BB962C8B-B14F-4D97-AF65-F5344CB8AC3E}">
        <p14:creationId xmlns:p14="http://schemas.microsoft.com/office/powerpoint/2010/main" val="6146993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6388" y="1074420"/>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 y="0"/>
            <a:ext cx="9144000" cy="1015663"/>
          </a:xfrm>
          <a:prstGeom prst="rect">
            <a:avLst/>
          </a:prstGeom>
          <a:noFill/>
          <a:ln w="9525">
            <a:noFill/>
            <a:miter lim="800000"/>
            <a:headEnd/>
            <a:tailEnd/>
          </a:ln>
        </p:spPr>
        <p:txBody>
          <a:bodyPr anchor="ctr">
            <a:spAutoFit/>
          </a:bodyPr>
          <a:lstStyle>
            <a:defPPr>
              <a:defRPr lang="en-US"/>
            </a:defPPr>
            <a:lvl1pPr algn="ctr">
              <a:defRPr sz="2000" b="1">
                <a:solidFill>
                  <a:srgbClr val="0000FF"/>
                </a:solidFill>
                <a:latin typeface="Calibri" pitchFamily="34" charset="0"/>
                <a:cs typeface="Arial" pitchFamily="34" charset="0"/>
              </a:defRPr>
            </a:lvl1pPr>
          </a:lstStyle>
          <a:p>
            <a:r>
              <a:rPr lang="ru-RU" dirty="0"/>
              <a:t>Классификация 359 доноров и 39 больных с </a:t>
            </a:r>
            <a:r>
              <a:rPr lang="ru-RU" dirty="0" err="1"/>
              <a:t>атеротромботическим</a:t>
            </a:r>
            <a:r>
              <a:rPr lang="ru-RU" dirty="0"/>
              <a:t> инсультом с точки зрения значений индивидуального относительного риска инсульта </a:t>
            </a:r>
            <a:r>
              <a:rPr lang="en-US" dirty="0"/>
              <a:t>GRR</a:t>
            </a:r>
          </a:p>
          <a:p>
            <a:r>
              <a:rPr lang="en-US" dirty="0"/>
              <a:t>(</a:t>
            </a:r>
            <a:r>
              <a:rPr lang="ru-RU" dirty="0"/>
              <a:t>по группе </a:t>
            </a:r>
            <a:r>
              <a:rPr lang="en-US" dirty="0"/>
              <a:t>SNP, </a:t>
            </a:r>
            <a:r>
              <a:rPr lang="ru-RU" dirty="0"/>
              <a:t>связанных с </a:t>
            </a:r>
            <a:r>
              <a:rPr lang="ru-RU" dirty="0" err="1"/>
              <a:t>атеротромботическим</a:t>
            </a:r>
            <a:r>
              <a:rPr lang="ru-RU" dirty="0"/>
              <a:t> инсультом)</a:t>
            </a:r>
          </a:p>
        </p:txBody>
      </p:sp>
      <p:sp>
        <p:nvSpPr>
          <p:cNvPr id="8" name="TextBox 7"/>
          <p:cNvSpPr txBox="1"/>
          <p:nvPr/>
        </p:nvSpPr>
        <p:spPr>
          <a:xfrm>
            <a:off x="4315970" y="5087593"/>
            <a:ext cx="1755646" cy="523220"/>
          </a:xfrm>
          <a:prstGeom prst="rect">
            <a:avLst/>
          </a:prstGeom>
          <a:solidFill>
            <a:schemeClr val="bg1"/>
          </a:solidFill>
        </p:spPr>
        <p:txBody>
          <a:bodyPr wrap="square" rtlCol="0">
            <a:spAutoFit/>
          </a:bodyPr>
          <a:lstStyle/>
          <a:p>
            <a:pPr algn="ctr"/>
            <a:r>
              <a:rPr lang="ru-RU" sz="1400" b="1" dirty="0" smtClean="0">
                <a:solidFill>
                  <a:prstClr val="black"/>
                </a:solidFill>
              </a:rPr>
              <a:t>Повышенный</a:t>
            </a:r>
          </a:p>
          <a:p>
            <a:pPr algn="ctr"/>
            <a:r>
              <a:rPr lang="ru-RU" sz="1400" b="1" dirty="0" smtClean="0">
                <a:solidFill>
                  <a:prstClr val="black"/>
                </a:solidFill>
              </a:rPr>
              <a:t>риск</a:t>
            </a:r>
            <a:endParaRPr lang="ru-RU" sz="1400" b="1" dirty="0">
              <a:solidFill>
                <a:prstClr val="black"/>
              </a:solidFill>
            </a:endParaRPr>
          </a:p>
        </p:txBody>
      </p:sp>
      <p:sp>
        <p:nvSpPr>
          <p:cNvPr id="9" name="TextBox 8"/>
          <p:cNvSpPr txBox="1"/>
          <p:nvPr/>
        </p:nvSpPr>
        <p:spPr>
          <a:xfrm>
            <a:off x="6473390" y="1409408"/>
            <a:ext cx="1143561" cy="369332"/>
          </a:xfrm>
          <a:prstGeom prst="rect">
            <a:avLst/>
          </a:prstGeom>
          <a:solidFill>
            <a:schemeClr val="bg1"/>
          </a:solidFill>
        </p:spPr>
        <p:txBody>
          <a:bodyPr wrap="square" rtlCol="0">
            <a:spAutoFit/>
          </a:bodyPr>
          <a:lstStyle/>
          <a:p>
            <a:pPr algn="ctr"/>
            <a:r>
              <a:rPr lang="ru-RU" b="1" dirty="0" smtClean="0">
                <a:solidFill>
                  <a:prstClr val="black"/>
                </a:solidFill>
              </a:rPr>
              <a:t>Доноры</a:t>
            </a:r>
            <a:endParaRPr lang="ru-RU" b="1" dirty="0">
              <a:solidFill>
                <a:prstClr val="black"/>
              </a:solidFill>
            </a:endParaRPr>
          </a:p>
        </p:txBody>
      </p:sp>
      <p:sp>
        <p:nvSpPr>
          <p:cNvPr id="10" name="TextBox 9"/>
          <p:cNvSpPr txBox="1"/>
          <p:nvPr/>
        </p:nvSpPr>
        <p:spPr>
          <a:xfrm>
            <a:off x="6470342" y="1817840"/>
            <a:ext cx="1265482" cy="369332"/>
          </a:xfrm>
          <a:prstGeom prst="rect">
            <a:avLst/>
          </a:prstGeom>
          <a:solidFill>
            <a:schemeClr val="bg1"/>
          </a:solidFill>
        </p:spPr>
        <p:txBody>
          <a:bodyPr wrap="square" rtlCol="0">
            <a:spAutoFit/>
          </a:bodyPr>
          <a:lstStyle/>
          <a:p>
            <a:pPr algn="ctr"/>
            <a:r>
              <a:rPr lang="ru-RU" b="1" dirty="0" smtClean="0">
                <a:solidFill>
                  <a:prstClr val="black"/>
                </a:solidFill>
              </a:rPr>
              <a:t>Больные</a:t>
            </a:r>
            <a:endParaRPr lang="ru-RU" b="1" dirty="0">
              <a:solidFill>
                <a:prstClr val="black"/>
              </a:solidFill>
            </a:endParaRPr>
          </a:p>
        </p:txBody>
      </p:sp>
      <p:sp>
        <p:nvSpPr>
          <p:cNvPr id="11" name="TextBox 10"/>
          <p:cNvSpPr txBox="1"/>
          <p:nvPr/>
        </p:nvSpPr>
        <p:spPr>
          <a:xfrm>
            <a:off x="2468880" y="5097218"/>
            <a:ext cx="1847089" cy="523220"/>
          </a:xfrm>
          <a:prstGeom prst="rect">
            <a:avLst/>
          </a:prstGeom>
          <a:solidFill>
            <a:schemeClr val="bg1"/>
          </a:solidFill>
        </p:spPr>
        <p:txBody>
          <a:bodyPr wrap="square" rtlCol="0">
            <a:spAutoFit/>
          </a:bodyPr>
          <a:lstStyle/>
          <a:p>
            <a:pPr algn="ctr"/>
            <a:r>
              <a:rPr lang="ru-RU" sz="1400" b="1" dirty="0" smtClean="0">
                <a:solidFill>
                  <a:prstClr val="black"/>
                </a:solidFill>
              </a:rPr>
              <a:t>Пониженный</a:t>
            </a:r>
          </a:p>
          <a:p>
            <a:pPr algn="ctr"/>
            <a:r>
              <a:rPr lang="ru-RU" sz="1400" b="1" dirty="0" smtClean="0">
                <a:solidFill>
                  <a:prstClr val="black"/>
                </a:solidFill>
              </a:rPr>
              <a:t>риск</a:t>
            </a:r>
            <a:endParaRPr lang="ru-RU" sz="1400" b="1" dirty="0">
              <a:solidFill>
                <a:prstClr val="black"/>
              </a:solidFill>
            </a:endParaRPr>
          </a:p>
        </p:txBody>
      </p:sp>
      <p:sp>
        <p:nvSpPr>
          <p:cNvPr id="3" name="Прямоугольник 2"/>
          <p:cNvSpPr/>
          <p:nvPr/>
        </p:nvSpPr>
        <p:spPr>
          <a:xfrm>
            <a:off x="6153912" y="2190474"/>
            <a:ext cx="3017520" cy="3139321"/>
          </a:xfrm>
          <a:prstGeom prst="rect">
            <a:avLst/>
          </a:prstGeom>
        </p:spPr>
        <p:txBody>
          <a:bodyPr wrap="square">
            <a:spAutoFit/>
          </a:bodyPr>
          <a:lstStyle/>
          <a:p>
            <a:pPr lvl="0" algn="ctr"/>
            <a:r>
              <a:rPr lang="ru-RU" dirty="0">
                <a:solidFill>
                  <a:prstClr val="black"/>
                </a:solidFill>
              </a:rPr>
              <a:t>Отношение шансов </a:t>
            </a:r>
            <a:r>
              <a:rPr lang="en-US" dirty="0">
                <a:solidFill>
                  <a:prstClr val="black"/>
                </a:solidFill>
              </a:rPr>
              <a:t>OR (</a:t>
            </a:r>
            <a:r>
              <a:rPr lang="ru-RU" dirty="0">
                <a:solidFill>
                  <a:prstClr val="black"/>
                </a:solidFill>
              </a:rPr>
              <a:t>показатель риска)</a:t>
            </a:r>
          </a:p>
          <a:p>
            <a:pPr lvl="0" algn="ctr"/>
            <a:r>
              <a:rPr lang="ru-RU" dirty="0">
                <a:solidFill>
                  <a:prstClr val="black"/>
                </a:solidFill>
              </a:rPr>
              <a:t>в группе больных с </a:t>
            </a:r>
            <a:r>
              <a:rPr lang="ru-RU" dirty="0" smtClean="0">
                <a:solidFill>
                  <a:prstClr val="black"/>
                </a:solidFill>
              </a:rPr>
              <a:t>по </a:t>
            </a:r>
            <a:r>
              <a:rPr lang="ru-RU" dirty="0">
                <a:solidFill>
                  <a:prstClr val="black"/>
                </a:solidFill>
              </a:rPr>
              <a:t>сравнению с </a:t>
            </a:r>
            <a:r>
              <a:rPr lang="ru-RU" dirty="0" smtClean="0">
                <a:solidFill>
                  <a:prstClr val="black"/>
                </a:solidFill>
              </a:rPr>
              <a:t>контрольной группой</a:t>
            </a:r>
            <a:endParaRPr lang="ru-RU" dirty="0">
              <a:solidFill>
                <a:prstClr val="black"/>
              </a:solidFill>
            </a:endParaRPr>
          </a:p>
          <a:p>
            <a:pPr lvl="0" algn="ctr"/>
            <a:r>
              <a:rPr lang="ru-RU" b="1" dirty="0" smtClean="0">
                <a:solidFill>
                  <a:prstClr val="black"/>
                </a:solidFill>
              </a:rPr>
              <a:t>2.26 </a:t>
            </a:r>
            <a:r>
              <a:rPr lang="ru-RU" b="1" dirty="0">
                <a:solidFill>
                  <a:prstClr val="black"/>
                </a:solidFill>
              </a:rPr>
              <a:t>(</a:t>
            </a:r>
            <a:r>
              <a:rPr lang="ru-RU" b="1" dirty="0" smtClean="0">
                <a:solidFill>
                  <a:prstClr val="black"/>
                </a:solidFill>
              </a:rPr>
              <a:t>1.12 </a:t>
            </a:r>
            <a:r>
              <a:rPr lang="ru-RU" b="1" dirty="0">
                <a:solidFill>
                  <a:prstClr val="black"/>
                </a:solidFill>
              </a:rPr>
              <a:t>– </a:t>
            </a:r>
            <a:r>
              <a:rPr lang="ru-RU" b="1" dirty="0" smtClean="0">
                <a:solidFill>
                  <a:prstClr val="black"/>
                </a:solidFill>
              </a:rPr>
              <a:t>4.61)</a:t>
            </a:r>
            <a:endParaRPr lang="ru-RU" b="1" dirty="0">
              <a:solidFill>
                <a:prstClr val="black"/>
              </a:solidFill>
            </a:endParaRPr>
          </a:p>
          <a:p>
            <a:pPr lvl="0" algn="ctr"/>
            <a:r>
              <a:rPr lang="ru-RU" dirty="0">
                <a:solidFill>
                  <a:prstClr val="black"/>
                </a:solidFill>
              </a:rPr>
              <a:t>Среднее и 95% доверительный интервал, Достоверность различия </a:t>
            </a:r>
            <a:endParaRPr lang="ru-RU" dirty="0" smtClean="0">
              <a:solidFill>
                <a:prstClr val="black"/>
              </a:solidFill>
            </a:endParaRPr>
          </a:p>
          <a:p>
            <a:pPr lvl="0" algn="ctr"/>
            <a:r>
              <a:rPr lang="ru-RU" dirty="0" smtClean="0">
                <a:solidFill>
                  <a:prstClr val="black"/>
                </a:solidFill>
              </a:rPr>
              <a:t>р </a:t>
            </a:r>
            <a:r>
              <a:rPr lang="ru-RU" dirty="0">
                <a:solidFill>
                  <a:prstClr val="black"/>
                </a:solidFill>
              </a:rPr>
              <a:t>= </a:t>
            </a:r>
            <a:r>
              <a:rPr lang="ru-RU" dirty="0" smtClean="0">
                <a:solidFill>
                  <a:prstClr val="black"/>
                </a:solidFill>
              </a:rPr>
              <a:t>0.03</a:t>
            </a:r>
          </a:p>
          <a:p>
            <a:pPr lvl="0" algn="ctr"/>
            <a:r>
              <a:rPr lang="ru-RU" dirty="0" smtClean="0">
                <a:solidFill>
                  <a:prstClr val="black"/>
                </a:solidFill>
              </a:rPr>
              <a:t>по критерию Фишера.</a:t>
            </a:r>
            <a:endParaRPr lang="ru-RU" dirty="0">
              <a:solidFill>
                <a:prstClr val="black"/>
              </a:solidFill>
            </a:endParaRPr>
          </a:p>
        </p:txBody>
      </p:sp>
      <p:sp>
        <p:nvSpPr>
          <p:cNvPr id="13" name="TextBox 12"/>
          <p:cNvSpPr txBox="1"/>
          <p:nvPr/>
        </p:nvSpPr>
        <p:spPr>
          <a:xfrm>
            <a:off x="0" y="6021546"/>
            <a:ext cx="9244584" cy="646331"/>
          </a:xfrm>
          <a:prstGeom prst="rect">
            <a:avLst/>
          </a:prstGeom>
          <a:solidFill>
            <a:schemeClr val="bg1"/>
          </a:solidFill>
        </p:spPr>
        <p:txBody>
          <a:bodyPr wrap="square" rtlCol="0">
            <a:spAutoFit/>
          </a:bodyPr>
          <a:lstStyle/>
          <a:p>
            <a:pPr algn="ctr"/>
            <a:r>
              <a:rPr lang="en-US" dirty="0" smtClean="0">
                <a:solidFill>
                  <a:prstClr val="black"/>
                </a:solidFill>
              </a:rPr>
              <a:t>GRR</a:t>
            </a:r>
            <a:r>
              <a:rPr lang="ru-RU" dirty="0" smtClean="0">
                <a:solidFill>
                  <a:prstClr val="black"/>
                </a:solidFill>
              </a:rPr>
              <a:t> у доноров 1,06 ± 1,03 (среднее значение ± стандартное отклонение);</a:t>
            </a:r>
          </a:p>
          <a:p>
            <a:pPr algn="ctr"/>
            <a:r>
              <a:rPr lang="ru-RU" dirty="0" smtClean="0">
                <a:solidFill>
                  <a:prstClr val="black"/>
                </a:solidFill>
              </a:rPr>
              <a:t>у </a:t>
            </a:r>
            <a:r>
              <a:rPr lang="ru-RU" dirty="0">
                <a:solidFill>
                  <a:prstClr val="black"/>
                </a:solidFill>
              </a:rPr>
              <a:t>больных </a:t>
            </a:r>
            <a:r>
              <a:rPr lang="ru-RU" dirty="0" smtClean="0">
                <a:solidFill>
                  <a:prstClr val="black"/>
                </a:solidFill>
              </a:rPr>
              <a:t>1,86 </a:t>
            </a:r>
            <a:r>
              <a:rPr lang="ru-RU" dirty="0">
                <a:solidFill>
                  <a:prstClr val="black"/>
                </a:solidFill>
              </a:rPr>
              <a:t>± </a:t>
            </a:r>
            <a:r>
              <a:rPr lang="ru-RU" dirty="0" smtClean="0">
                <a:solidFill>
                  <a:prstClr val="black"/>
                </a:solidFill>
              </a:rPr>
              <a:t>1,92. Достоверность различия р = 0,003 по критерию Манна-Уитни.</a:t>
            </a:r>
            <a:endParaRPr lang="ru-RU" dirty="0">
              <a:solidFill>
                <a:prstClr val="black"/>
              </a:solidFill>
            </a:endParaRPr>
          </a:p>
        </p:txBody>
      </p:sp>
    </p:spTree>
    <p:extLst>
      <p:ext uri="{BB962C8B-B14F-4D97-AF65-F5344CB8AC3E}">
        <p14:creationId xmlns:p14="http://schemas.microsoft.com/office/powerpoint/2010/main" val="3545032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0180"/>
            <a:ext cx="9144000" cy="523220"/>
          </a:xfrm>
          <a:noFill/>
          <a:ln w="9525">
            <a:noFill/>
            <a:miter lim="800000"/>
            <a:headEnd/>
            <a:tailEnd/>
          </a:ln>
        </p:spPr>
        <p:txBody>
          <a:bodyPr anchor="ctr">
            <a:spAutoFit/>
          </a:bodyPr>
          <a:lstStyle/>
          <a:p>
            <a:r>
              <a:rPr lang="ru-RU" altLang="ru-RU" sz="2800" b="1" dirty="0">
                <a:solidFill>
                  <a:srgbClr val="0000FF"/>
                </a:solidFill>
                <a:latin typeface="Calibri" pitchFamily="34" charset="0"/>
                <a:ea typeface="+mn-ea"/>
                <a:cs typeface="Arial" pitchFamily="34" charset="0"/>
              </a:rPr>
              <a:t>Пример выходного файла </a:t>
            </a:r>
            <a:r>
              <a:rPr lang="ru-RU" altLang="ru-RU" sz="2800" b="1">
                <a:solidFill>
                  <a:srgbClr val="0000FF"/>
                </a:solidFill>
                <a:latin typeface="Calibri" pitchFamily="34" charset="0"/>
                <a:ea typeface="+mn-ea"/>
                <a:cs typeface="Arial" pitchFamily="34" charset="0"/>
              </a:rPr>
              <a:t>с результатами (10 образцов)</a:t>
            </a:r>
            <a:endParaRPr lang="ru-RU" altLang="ru-RU" sz="2800" b="1" dirty="0">
              <a:solidFill>
                <a:srgbClr val="0000FF"/>
              </a:solidFill>
              <a:latin typeface="Calibri" pitchFamily="34" charset="0"/>
              <a:ea typeface="+mn-ea"/>
              <a:cs typeface="Arial" pitchFamily="34" charset="0"/>
            </a:endParaRPr>
          </a:p>
        </p:txBody>
      </p:sp>
      <p:pic>
        <p:nvPicPr>
          <p:cNvPr id="24579" name="Picture 2" descr="C:\Users\vit1234\YandexDisk\Документы\img_proc\Image 9.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62075" y="1933575"/>
            <a:ext cx="641985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3983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92275" y="617538"/>
            <a:ext cx="5926138"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Заголовок 3"/>
          <p:cNvSpPr>
            <a:spLocks noGrp="1"/>
          </p:cNvSpPr>
          <p:nvPr>
            <p:ph type="title"/>
          </p:nvPr>
        </p:nvSpPr>
        <p:spPr>
          <a:xfrm>
            <a:off x="0" y="-466"/>
            <a:ext cx="9144000" cy="523220"/>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altLang="ru-RU" sz="2800" b="1" dirty="0">
                <a:solidFill>
                  <a:srgbClr val="0000FF"/>
                </a:solidFill>
                <a:latin typeface="Calibri" pitchFamily="34" charset="0"/>
                <a:ea typeface="+mn-ea"/>
                <a:cs typeface="Arial" pitchFamily="34" charset="0"/>
              </a:rPr>
              <a:t>Графический вывод результатов</a:t>
            </a:r>
          </a:p>
        </p:txBody>
      </p:sp>
    </p:spTree>
    <p:extLst>
      <p:ext uri="{BB962C8B-B14F-4D97-AF65-F5344CB8AC3E}">
        <p14:creationId xmlns:p14="http://schemas.microsoft.com/office/powerpoint/2010/main" val="4199902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p:cNvSpPr>
            <a:spLocks noGrp="1"/>
          </p:cNvSpPr>
          <p:nvPr>
            <p:ph type="title"/>
          </p:nvPr>
        </p:nvSpPr>
        <p:spPr>
          <a:xfrm>
            <a:off x="0" y="0"/>
            <a:ext cx="9144000" cy="954107"/>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altLang="ru-RU" sz="2800" b="1" dirty="0">
                <a:solidFill>
                  <a:srgbClr val="0000FF"/>
                </a:solidFill>
                <a:latin typeface="Calibri" pitchFamily="34" charset="0"/>
                <a:ea typeface="+mn-ea"/>
                <a:cs typeface="Arial" pitchFamily="34" charset="0"/>
              </a:rPr>
              <a:t>Пример графического вывода результатов расчёта рисков</a:t>
            </a:r>
          </a:p>
        </p:txBody>
      </p:sp>
      <p:pic>
        <p:nvPicPr>
          <p:cNvPr id="22530" name="Picture 2" descr="C:\Documents and Settings\Rooty\YandexDisk\Документы\stroke\Program\test1\Диаграмма_G7_15092014.gif"/>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2743" t="14590" r="3643" b="9693"/>
          <a:stretch/>
        </p:blipFill>
        <p:spPr bwMode="auto">
          <a:xfrm>
            <a:off x="1475656" y="1133327"/>
            <a:ext cx="6984776" cy="569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598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email"/>
          <a:srcRect/>
          <a:stretch>
            <a:fillRect/>
          </a:stretch>
        </p:blipFill>
        <p:spPr bwMode="auto">
          <a:xfrm>
            <a:off x="0" y="0"/>
            <a:ext cx="9144000" cy="5824538"/>
          </a:xfrm>
          <a:prstGeom prst="rect">
            <a:avLst/>
          </a:prstGeom>
          <a:noFill/>
          <a:ln w="9525">
            <a:noFill/>
            <a:miter lim="800000"/>
            <a:headEnd/>
            <a:tailEnd/>
          </a:ln>
        </p:spPr>
      </p:pic>
      <p:sp>
        <p:nvSpPr>
          <p:cNvPr id="4" name="Text Box 6"/>
          <p:cNvSpPr txBox="1">
            <a:spLocks noChangeArrowheads="1"/>
          </p:cNvSpPr>
          <p:nvPr/>
        </p:nvSpPr>
        <p:spPr bwMode="auto">
          <a:xfrm>
            <a:off x="1219200" y="1614488"/>
            <a:ext cx="7924800" cy="4246562"/>
          </a:xfrm>
          <a:prstGeom prst="rect">
            <a:avLst/>
          </a:prstGeom>
          <a:solidFill>
            <a:schemeClr val="accent1">
              <a:lumMod val="40000"/>
              <a:lumOff val="60000"/>
            </a:schemeClr>
          </a:solidFill>
          <a:ln w="9525" algn="ctr">
            <a:noFill/>
            <a:miter lim="800000"/>
            <a:headEnd/>
            <a:tailEnd/>
          </a:ln>
          <a:effectLst/>
        </p:spPr>
        <p:txBody>
          <a:bodyPr anchor="ctr">
            <a:spAutoFit/>
          </a:bodyPr>
          <a:lstStyle/>
          <a:p>
            <a:pPr>
              <a:lnSpc>
                <a:spcPct val="150000"/>
              </a:lnSpc>
              <a:defRPr/>
            </a:pPr>
            <a:r>
              <a:rPr lang="ru-RU" sz="4000" u="sng" dirty="0">
                <a:solidFill>
                  <a:srgbClr val="C00000"/>
                </a:solidFill>
                <a:latin typeface="Monotype Corsiva" pitchFamily="66" charset="0"/>
                <a:cs typeface="Arial" charset="0"/>
              </a:rPr>
              <a:t>Полиморфизмы:</a:t>
            </a:r>
          </a:p>
          <a:p>
            <a:pPr marL="355600" indent="-355600">
              <a:lnSpc>
                <a:spcPct val="150000"/>
              </a:lnSpc>
              <a:buFont typeface="Wingdings" pitchFamily="2" charset="2"/>
              <a:buChar char="ü"/>
              <a:defRPr/>
            </a:pPr>
            <a:r>
              <a:rPr lang="ru-RU" sz="2800" dirty="0">
                <a:latin typeface="Arial" charset="0"/>
                <a:cs typeface="Arial" charset="0"/>
              </a:rPr>
              <a:t>Вариации геномной ДНК, встречающиеся в популяции с частотой более 1%</a:t>
            </a:r>
          </a:p>
          <a:p>
            <a:pPr marL="355600" indent="-355600">
              <a:lnSpc>
                <a:spcPct val="150000"/>
              </a:lnSpc>
              <a:buFont typeface="Wingdings" pitchFamily="2" charset="2"/>
              <a:buChar char="ü"/>
              <a:defRPr/>
            </a:pPr>
            <a:r>
              <a:rPr lang="en-US" sz="2800" dirty="0">
                <a:latin typeface="Arial" charset="0"/>
                <a:cs typeface="Arial" charset="0"/>
              </a:rPr>
              <a:t>SNP </a:t>
            </a:r>
            <a:r>
              <a:rPr lang="ru-RU" sz="2800" dirty="0">
                <a:latin typeface="Arial" charset="0"/>
                <a:cs typeface="Arial" charset="0"/>
              </a:rPr>
              <a:t>могут быть связаны с наследуемым фенотипом</a:t>
            </a:r>
          </a:p>
          <a:p>
            <a:pPr marL="355600" indent="-355600">
              <a:lnSpc>
                <a:spcPct val="150000"/>
              </a:lnSpc>
              <a:buFont typeface="Wingdings" pitchFamily="2" charset="2"/>
              <a:buChar char="ü"/>
              <a:defRPr/>
            </a:pPr>
            <a:r>
              <a:rPr lang="ru-RU" sz="2800" dirty="0">
                <a:latin typeface="Arial" charset="0"/>
                <a:cs typeface="Arial" charset="0"/>
              </a:rPr>
              <a:t>Ассоциированы с болезнями</a:t>
            </a:r>
          </a:p>
        </p:txBody>
      </p:sp>
      <p:sp>
        <p:nvSpPr>
          <p:cNvPr id="8196" name="TextBox 4"/>
          <p:cNvSpPr txBox="1">
            <a:spLocks noChangeArrowheads="1"/>
          </p:cNvSpPr>
          <p:nvPr/>
        </p:nvSpPr>
        <p:spPr bwMode="auto">
          <a:xfrm>
            <a:off x="1560936" y="6073775"/>
            <a:ext cx="4992264" cy="707886"/>
          </a:xfrm>
          <a:prstGeom prst="rect">
            <a:avLst/>
          </a:prstGeom>
          <a:noFill/>
          <a:ln w="9525">
            <a:noFill/>
            <a:miter lim="800000"/>
            <a:headEnd/>
            <a:tailEnd/>
          </a:ln>
        </p:spPr>
        <p:txBody>
          <a:bodyPr wrap="none">
            <a:spAutoFit/>
          </a:bodyPr>
          <a:lstStyle/>
          <a:p>
            <a:r>
              <a:rPr lang="en-US" sz="2000" dirty="0">
                <a:solidFill>
                  <a:srgbClr val="C00000"/>
                </a:solidFill>
              </a:rPr>
              <a:t>SNP – Single-Nucleotide Polymorphism</a:t>
            </a:r>
            <a:r>
              <a:rPr lang="ru-RU" sz="2000" dirty="0">
                <a:solidFill>
                  <a:srgbClr val="C00000"/>
                </a:solidFill>
              </a:rPr>
              <a:t> = </a:t>
            </a:r>
            <a:endParaRPr lang="ru-RU" sz="2000" dirty="0" smtClean="0">
              <a:solidFill>
                <a:srgbClr val="C00000"/>
              </a:solidFill>
            </a:endParaRPr>
          </a:p>
          <a:p>
            <a:r>
              <a:rPr lang="ru-RU" sz="2000" dirty="0" smtClean="0">
                <a:solidFill>
                  <a:srgbClr val="C00000"/>
                </a:solidFill>
              </a:rPr>
              <a:t>однонуклеотидный </a:t>
            </a:r>
            <a:r>
              <a:rPr lang="ru-RU" sz="2000" dirty="0">
                <a:solidFill>
                  <a:srgbClr val="C00000"/>
                </a:solidFill>
              </a:rPr>
              <a:t>полиморфизм</a:t>
            </a:r>
            <a:endParaRPr lang="en-US" sz="2000" dirty="0">
              <a:solidFill>
                <a:srgbClr val="C00000"/>
              </a:solidFill>
            </a:endParaRPr>
          </a:p>
        </p:txBody>
      </p:sp>
      <p:pic>
        <p:nvPicPr>
          <p:cNvPr id="129028" name="Picture 4" descr="http://www.wissensschau.de/images/genom/snp_haemoglobin.jpg"/>
          <p:cNvPicPr>
            <a:picLocks noChangeAspect="1" noChangeArrowheads="1"/>
          </p:cNvPicPr>
          <p:nvPr/>
        </p:nvPicPr>
        <p:blipFill>
          <a:blip r:embed="rId4" cstate="email"/>
          <a:srcRect/>
          <a:stretch>
            <a:fillRect/>
          </a:stretch>
        </p:blipFill>
        <p:spPr bwMode="auto">
          <a:xfrm>
            <a:off x="6705600" y="4648200"/>
            <a:ext cx="1828800" cy="2133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64523" y="954107"/>
            <a:ext cx="7363861" cy="589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Заголовок 3"/>
          <p:cNvSpPr txBox="1">
            <a:spLocks/>
          </p:cNvSpPr>
          <p:nvPr/>
        </p:nvSpPr>
        <p:spPr>
          <a:xfrm>
            <a:off x="0" y="0"/>
            <a:ext cx="9144000" cy="830997"/>
          </a:xfrm>
          <a:prstGeom prst="rect">
            <a:avLst/>
          </a:prstGeom>
          <a:noFill/>
          <a:ln w="9525">
            <a:noFill/>
            <a:miter lim="800000"/>
            <a:headEnd/>
            <a:tailEnd/>
          </a:ln>
        </p:spPr>
        <p:txBody>
          <a:bodyPr anchor="ctr">
            <a:spAutoFit/>
          </a:bodyPr>
          <a:lstStyle>
            <a:defPPr>
              <a:defRPr lang="en-US"/>
            </a:defPPr>
            <a:lvl1pPr algn="ctr">
              <a:defRPr sz="2400" b="1">
                <a:solidFill>
                  <a:srgbClr val="0000FF"/>
                </a:solidFill>
                <a:latin typeface="Calibri" pitchFamily="34" charset="0"/>
                <a:cs typeface="Arial" pitchFamily="34" charset="0"/>
              </a:defRPr>
            </a:lvl1pPr>
          </a:lstStyle>
          <a:p>
            <a:r>
              <a:rPr lang="ru-RU" altLang="ru-RU" dirty="0"/>
              <a:t>Одновременная обработка большого числа образцов + простая визуальная оценка «опасных» генотипов</a:t>
            </a:r>
          </a:p>
        </p:txBody>
      </p:sp>
      <p:sp>
        <p:nvSpPr>
          <p:cNvPr id="4" name="Номер слайда 3"/>
          <p:cNvSpPr>
            <a:spLocks noGrp="1"/>
          </p:cNvSpPr>
          <p:nvPr>
            <p:ph type="sldNum" sz="quarter" idx="12"/>
          </p:nvPr>
        </p:nvSpPr>
        <p:spPr/>
        <p:txBody>
          <a:bodyPr/>
          <a:lstStyle/>
          <a:p>
            <a:pPr>
              <a:defRPr/>
            </a:pPr>
            <a:fld id="{95BFCE12-FE9F-458D-952E-5B56127402F3}" type="slidenum">
              <a:rPr lang="en-US"/>
              <a:pPr>
                <a:defRPr/>
              </a:pPr>
              <a:t>50</a:t>
            </a:fld>
            <a:endParaRPr lang="en-US"/>
          </a:p>
        </p:txBody>
      </p:sp>
      <p:sp>
        <p:nvSpPr>
          <p:cNvPr id="29701" name="TextBox 4"/>
          <p:cNvSpPr txBox="1">
            <a:spLocks noChangeArrowheads="1"/>
          </p:cNvSpPr>
          <p:nvPr/>
        </p:nvSpPr>
        <p:spPr bwMode="auto">
          <a:xfrm>
            <a:off x="4704498" y="2553363"/>
            <a:ext cx="260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b="1">
                <a:solidFill>
                  <a:srgbClr val="FF0000"/>
                </a:solidFill>
                <a:latin typeface="Calibri" pitchFamily="34" charset="0"/>
              </a:rPr>
              <a:t>!</a:t>
            </a:r>
          </a:p>
        </p:txBody>
      </p:sp>
      <p:sp>
        <p:nvSpPr>
          <p:cNvPr id="29702" name="TextBox 5"/>
          <p:cNvSpPr txBox="1">
            <a:spLocks noChangeArrowheads="1"/>
          </p:cNvSpPr>
          <p:nvPr/>
        </p:nvSpPr>
        <p:spPr bwMode="auto">
          <a:xfrm>
            <a:off x="5365821" y="4949825"/>
            <a:ext cx="334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b="1" dirty="0">
                <a:solidFill>
                  <a:srgbClr val="00B050"/>
                </a:solidFill>
                <a:latin typeface="Calibri" pitchFamily="34" charset="0"/>
              </a:rPr>
              <a:t>N</a:t>
            </a:r>
            <a:endParaRPr lang="ru-RU" altLang="ru-RU" b="1" dirty="0">
              <a:solidFill>
                <a:srgbClr val="00B050"/>
              </a:solidFill>
              <a:latin typeface="Calibri" pitchFamily="34" charset="0"/>
            </a:endParaRPr>
          </a:p>
        </p:txBody>
      </p:sp>
      <p:sp>
        <p:nvSpPr>
          <p:cNvPr id="29703" name="TextBox 6"/>
          <p:cNvSpPr txBox="1">
            <a:spLocks noChangeArrowheads="1"/>
          </p:cNvSpPr>
          <p:nvPr/>
        </p:nvSpPr>
        <p:spPr bwMode="auto">
          <a:xfrm>
            <a:off x="5435600" y="1782763"/>
            <a:ext cx="26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b="1">
                <a:solidFill>
                  <a:srgbClr val="FF0000"/>
                </a:solidFill>
                <a:latin typeface="Calibri" pitchFamily="34" charset="0"/>
              </a:rPr>
              <a:t>!</a:t>
            </a:r>
          </a:p>
        </p:txBody>
      </p:sp>
      <p:sp>
        <p:nvSpPr>
          <p:cNvPr id="29704" name="TextBox 7"/>
          <p:cNvSpPr txBox="1">
            <a:spLocks noChangeArrowheads="1"/>
          </p:cNvSpPr>
          <p:nvPr/>
        </p:nvSpPr>
        <p:spPr bwMode="auto">
          <a:xfrm>
            <a:off x="7631610" y="1782763"/>
            <a:ext cx="26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b="1" dirty="0">
                <a:solidFill>
                  <a:srgbClr val="FF0000"/>
                </a:solidFill>
                <a:latin typeface="Calibri" pitchFamily="34" charset="0"/>
              </a:rPr>
              <a:t>!</a:t>
            </a:r>
          </a:p>
        </p:txBody>
      </p:sp>
      <p:sp>
        <p:nvSpPr>
          <p:cNvPr id="29705" name="TextBox 4"/>
          <p:cNvSpPr txBox="1">
            <a:spLocks noChangeArrowheads="1"/>
          </p:cNvSpPr>
          <p:nvPr/>
        </p:nvSpPr>
        <p:spPr bwMode="auto">
          <a:xfrm>
            <a:off x="4085415" y="5567956"/>
            <a:ext cx="411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b="1" dirty="0">
                <a:solidFill>
                  <a:srgbClr val="FF0000"/>
                </a:solidFill>
                <a:latin typeface="Calibri" pitchFamily="34" charset="0"/>
              </a:rPr>
              <a:t>!!!</a:t>
            </a:r>
          </a:p>
        </p:txBody>
      </p:sp>
      <p:sp>
        <p:nvSpPr>
          <p:cNvPr id="29706" name="TextBox 5"/>
          <p:cNvSpPr txBox="1">
            <a:spLocks noChangeArrowheads="1"/>
          </p:cNvSpPr>
          <p:nvPr/>
        </p:nvSpPr>
        <p:spPr bwMode="auto">
          <a:xfrm>
            <a:off x="3325018" y="4959350"/>
            <a:ext cx="334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b="1" dirty="0">
                <a:solidFill>
                  <a:srgbClr val="00B050"/>
                </a:solidFill>
                <a:latin typeface="Calibri" pitchFamily="34" charset="0"/>
              </a:rPr>
              <a:t>N</a:t>
            </a:r>
            <a:endParaRPr lang="ru-RU" altLang="ru-RU" b="1" dirty="0">
              <a:solidFill>
                <a:srgbClr val="00B050"/>
              </a:solidFill>
              <a:latin typeface="Calibri" pitchFamily="34" charset="0"/>
            </a:endParaRPr>
          </a:p>
        </p:txBody>
      </p:sp>
    </p:spTree>
    <p:extLst>
      <p:ext uri="{BB962C8B-B14F-4D97-AF65-F5344CB8AC3E}">
        <p14:creationId xmlns:p14="http://schemas.microsoft.com/office/powerpoint/2010/main" val="9183832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5833" t="20741" r="60833" b="26667"/>
          <a:stretch>
            <a:fillRect/>
          </a:stretch>
        </p:blipFill>
        <p:spPr bwMode="auto">
          <a:xfrm>
            <a:off x="0" y="0"/>
            <a:ext cx="4267200" cy="5410200"/>
          </a:xfrm>
          <a:prstGeom prst="rect">
            <a:avLst/>
          </a:prstGeom>
          <a:noFill/>
          <a:ln w="9525">
            <a:noFill/>
            <a:miter lim="800000"/>
            <a:headEnd/>
            <a:tailEnd/>
          </a:ln>
        </p:spPr>
      </p:pic>
      <p:sp>
        <p:nvSpPr>
          <p:cNvPr id="5" name="TextBox 4"/>
          <p:cNvSpPr txBox="1"/>
          <p:nvPr/>
        </p:nvSpPr>
        <p:spPr>
          <a:xfrm>
            <a:off x="7239000" y="4495800"/>
            <a:ext cx="184731" cy="369332"/>
          </a:xfrm>
          <a:prstGeom prst="rect">
            <a:avLst/>
          </a:prstGeom>
          <a:noFill/>
        </p:spPr>
        <p:txBody>
          <a:bodyPr wrap="none" rtlCol="0">
            <a:spAutoFit/>
          </a:bodyPr>
          <a:lstStyle/>
          <a:p>
            <a:endParaRPr lang="ru-RU"/>
          </a:p>
        </p:txBody>
      </p:sp>
      <p:pic>
        <p:nvPicPr>
          <p:cNvPr id="3075" name="Picture 3"/>
          <p:cNvPicPr>
            <a:picLocks noChangeAspect="1" noChangeArrowheads="1"/>
          </p:cNvPicPr>
          <p:nvPr/>
        </p:nvPicPr>
        <p:blipFill>
          <a:blip r:embed="rId3" cstate="print"/>
          <a:srcRect l="15833" t="41111" r="59167" b="30741"/>
          <a:stretch>
            <a:fillRect/>
          </a:stretch>
        </p:blipFill>
        <p:spPr bwMode="auto">
          <a:xfrm>
            <a:off x="4572000" y="3657600"/>
            <a:ext cx="4572000" cy="28956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0000" t="5185" r="30833" b="5185"/>
          <a:stretch>
            <a:fillRect/>
          </a:stretch>
        </p:blipFill>
        <p:spPr bwMode="auto">
          <a:xfrm>
            <a:off x="6299200" y="25400"/>
            <a:ext cx="2819400" cy="3629227"/>
          </a:xfrm>
          <a:prstGeom prst="rect">
            <a:avLst/>
          </a:prstGeom>
          <a:noFill/>
          <a:ln w="9525">
            <a:noFill/>
            <a:miter lim="800000"/>
            <a:headEnd/>
            <a:tailEnd/>
          </a:ln>
        </p:spPr>
      </p:pic>
    </p:spTree>
    <p:extLst>
      <p:ext uri="{BB962C8B-B14F-4D97-AF65-F5344CB8AC3E}">
        <p14:creationId xmlns:p14="http://schemas.microsoft.com/office/powerpoint/2010/main" val="347250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srcRect/>
          <a:stretch>
            <a:fillRect/>
          </a:stretch>
        </p:blipFill>
        <p:spPr bwMode="auto">
          <a:xfrm>
            <a:off x="5486400" y="0"/>
            <a:ext cx="3581400" cy="3810000"/>
          </a:xfrm>
          <a:prstGeom prst="rect">
            <a:avLst/>
          </a:prstGeom>
          <a:noFill/>
          <a:ln w="9525">
            <a:noFill/>
            <a:miter lim="800000"/>
            <a:headEnd/>
            <a:tailEnd/>
          </a:ln>
        </p:spPr>
      </p:pic>
      <p:pic>
        <p:nvPicPr>
          <p:cNvPr id="1027" name="Picture 3"/>
          <p:cNvPicPr>
            <a:picLocks noChangeAspect="1" noChangeArrowheads="1"/>
          </p:cNvPicPr>
          <p:nvPr/>
        </p:nvPicPr>
        <p:blipFill>
          <a:blip r:embed="rId3" cstate="email"/>
          <a:srcRect/>
          <a:stretch>
            <a:fillRect/>
          </a:stretch>
        </p:blipFill>
        <p:spPr bwMode="auto">
          <a:xfrm>
            <a:off x="3124200" y="2971800"/>
            <a:ext cx="6019800" cy="3886200"/>
          </a:xfrm>
          <a:prstGeom prst="rect">
            <a:avLst/>
          </a:prstGeom>
          <a:noFill/>
          <a:ln w="9525">
            <a:noFill/>
            <a:miter lim="800000"/>
            <a:headEnd/>
            <a:tailEnd/>
          </a:ln>
        </p:spPr>
      </p:pic>
      <p:pic>
        <p:nvPicPr>
          <p:cNvPr id="1028" name="Picture 4"/>
          <p:cNvPicPr>
            <a:picLocks noChangeAspect="1" noChangeArrowheads="1"/>
          </p:cNvPicPr>
          <p:nvPr/>
        </p:nvPicPr>
        <p:blipFill>
          <a:blip r:embed="rId4" cstate="email"/>
          <a:srcRect/>
          <a:stretch>
            <a:fillRect/>
          </a:stretch>
        </p:blipFill>
        <p:spPr bwMode="auto">
          <a:xfrm>
            <a:off x="0" y="0"/>
            <a:ext cx="4842013" cy="6019800"/>
          </a:xfrm>
          <a:prstGeom prst="rect">
            <a:avLst/>
          </a:prstGeom>
          <a:noFill/>
          <a:ln w="9525">
            <a:noFill/>
            <a:miter lim="800000"/>
            <a:headEnd/>
            <a:tailEnd/>
          </a:ln>
        </p:spPr>
      </p:pic>
    </p:spTree>
    <p:extLst>
      <p:ext uri="{BB962C8B-B14F-4D97-AF65-F5344CB8AC3E}">
        <p14:creationId xmlns:p14="http://schemas.microsoft.com/office/powerpoint/2010/main" val="13372088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2"/>
          <p:cNvSpPr txBox="1">
            <a:spLocks noChangeArrowheads="1"/>
          </p:cNvSpPr>
          <p:nvPr/>
        </p:nvSpPr>
        <p:spPr bwMode="auto">
          <a:xfrm>
            <a:off x="0" y="1479175"/>
            <a:ext cx="9144000" cy="1455976"/>
          </a:xfrm>
          <a:prstGeom prst="rect">
            <a:avLst/>
          </a:prstGeom>
          <a:noFill/>
          <a:ln w="9525">
            <a:noFill/>
            <a:miter lim="800000"/>
            <a:headEnd/>
            <a:tailEnd/>
          </a:ln>
        </p:spPr>
        <p:txBody>
          <a:bodyPr wrap="square" anchor="ctr">
            <a:spAutoFit/>
          </a:bodyPr>
          <a:lstStyle/>
          <a:p>
            <a:pPr algn="ctr">
              <a:lnSpc>
                <a:spcPct val="170000"/>
              </a:lnSpc>
              <a:defRPr/>
            </a:pPr>
            <a:r>
              <a:rPr lang="ru-RU" sz="2800" b="1" dirty="0" err="1" smtClean="0">
                <a:solidFill>
                  <a:srgbClr val="0000FF"/>
                </a:solidFill>
              </a:rPr>
              <a:t>ОНП</a:t>
            </a:r>
            <a:r>
              <a:rPr lang="ru-RU" sz="2800" b="1" dirty="0" smtClean="0">
                <a:solidFill>
                  <a:srgbClr val="0000FF"/>
                </a:solidFill>
              </a:rPr>
              <a:t> </a:t>
            </a:r>
            <a:r>
              <a:rPr lang="ru-RU" sz="2800" b="1" dirty="0">
                <a:solidFill>
                  <a:srgbClr val="0000FF"/>
                </a:solidFill>
              </a:rPr>
              <a:t>и </a:t>
            </a:r>
            <a:r>
              <a:rPr lang="ru-RU" sz="2800" b="1" dirty="0" smtClean="0">
                <a:solidFill>
                  <a:srgbClr val="0000FF"/>
                </a:solidFill>
              </a:rPr>
              <a:t>инфекции</a:t>
            </a:r>
          </a:p>
          <a:p>
            <a:pPr algn="ctr">
              <a:lnSpc>
                <a:spcPct val="170000"/>
              </a:lnSpc>
              <a:defRPr/>
            </a:pPr>
            <a:r>
              <a:rPr lang="ru-RU" sz="2800" b="1" dirty="0" smtClean="0">
                <a:solidFill>
                  <a:srgbClr val="0000FF"/>
                </a:solidFill>
              </a:rPr>
              <a:t>(</a:t>
            </a:r>
            <a:r>
              <a:rPr lang="ru-RU" sz="2800" b="1" dirty="0" err="1" smtClean="0">
                <a:solidFill>
                  <a:srgbClr val="0000FF"/>
                </a:solidFill>
              </a:rPr>
              <a:t>ВПЧ</a:t>
            </a:r>
            <a:r>
              <a:rPr lang="ru-RU" sz="2800" b="1" dirty="0">
                <a:solidFill>
                  <a:srgbClr val="0000FF"/>
                </a:solidFill>
              </a:rPr>
              <a:t>, ВИЧ-ТБ, пневмонии</a:t>
            </a:r>
            <a:r>
              <a:rPr lang="ru-RU" sz="2800" b="1" dirty="0" smtClean="0">
                <a:solidFill>
                  <a:srgbClr val="0000FF"/>
                </a:solidFill>
              </a:rPr>
              <a:t>)</a:t>
            </a:r>
            <a:endParaRPr lang="ru-RU" sz="2800" b="1" dirty="0">
              <a:solidFill>
                <a:srgbClr val="0000FF"/>
              </a:solidFill>
            </a:endParaRPr>
          </a:p>
        </p:txBody>
      </p:sp>
    </p:spTree>
    <p:extLst>
      <p:ext uri="{BB962C8B-B14F-4D97-AF65-F5344CB8AC3E}">
        <p14:creationId xmlns:p14="http://schemas.microsoft.com/office/powerpoint/2010/main" val="26165267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0" y="0"/>
            <a:ext cx="9144000" cy="461665"/>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sz="2400" b="1" dirty="0">
                <a:solidFill>
                  <a:srgbClr val="0000FF"/>
                </a:solidFill>
                <a:latin typeface="Calibri" pitchFamily="34" charset="0"/>
                <a:ea typeface="+mn-ea"/>
                <a:cs typeface="Arial" pitchFamily="34" charset="0"/>
              </a:rPr>
              <a:t>Главный этиологический агент РШМ – вирус папилломы человека</a:t>
            </a:r>
          </a:p>
        </p:txBody>
      </p:sp>
      <p:pic>
        <p:nvPicPr>
          <p:cNvPr id="5" name="Рисунок 4"/>
          <p:cNvPicPr>
            <a:picLocks noChangeAspect="1"/>
          </p:cNvPicPr>
          <p:nvPr/>
        </p:nvPicPr>
        <p:blipFill rotWithShape="1">
          <a:blip r:embed="rId3"/>
          <a:srcRect l="21459" t="29074" r="45135" b="61156"/>
          <a:stretch/>
        </p:blipFill>
        <p:spPr>
          <a:xfrm>
            <a:off x="746040" y="1530227"/>
            <a:ext cx="7557958" cy="1243347"/>
          </a:xfrm>
          <a:prstGeom prst="rect">
            <a:avLst/>
          </a:prstGeom>
        </p:spPr>
      </p:pic>
      <p:sp>
        <p:nvSpPr>
          <p:cNvPr id="6" name="Объект 2"/>
          <p:cNvSpPr>
            <a:spLocks noGrp="1"/>
          </p:cNvSpPr>
          <p:nvPr>
            <p:ph idx="1"/>
          </p:nvPr>
        </p:nvSpPr>
        <p:spPr>
          <a:xfrm>
            <a:off x="945293" y="3258847"/>
            <a:ext cx="7886700" cy="932153"/>
          </a:xfrm>
        </p:spPr>
        <p:txBody>
          <a:bodyPr>
            <a:noAutofit/>
          </a:bodyPr>
          <a:lstStyle/>
          <a:p>
            <a:pPr marL="0" indent="0">
              <a:buNone/>
            </a:pPr>
            <a:r>
              <a:rPr lang="ru-RU" sz="1800" dirty="0">
                <a:latin typeface="Arial" panose="020B0604020202020204" pitchFamily="34" charset="0"/>
                <a:cs typeface="Arial" panose="020B0604020202020204" pitchFamily="34" charset="0"/>
              </a:rPr>
              <a:t>При этом у ВПЧ положительных женщин частота РШМ составляет всего 0,015%, что позволяет предполагать наличие генетической </a:t>
            </a:r>
            <a:r>
              <a:rPr lang="ru-RU" sz="1800" dirty="0" smtClean="0">
                <a:latin typeface="Arial" panose="020B0604020202020204" pitchFamily="34" charset="0"/>
                <a:cs typeface="Arial" panose="020B0604020202020204" pitchFamily="34" charset="0"/>
              </a:rPr>
              <a:t>предрасположенности*</a:t>
            </a:r>
          </a:p>
          <a:p>
            <a:pPr marL="0" indent="0">
              <a:buNone/>
            </a:pPr>
            <a:endParaRPr lang="ru-RU" sz="1800" dirty="0">
              <a:latin typeface="Arial" panose="020B0604020202020204" pitchFamily="34" charset="0"/>
              <a:cs typeface="Arial" panose="020B0604020202020204" pitchFamily="34" charset="0"/>
            </a:endParaRPr>
          </a:p>
          <a:p>
            <a:pPr marL="0" indent="0">
              <a:buNone/>
            </a:pPr>
            <a:endParaRPr lang="ru-RU" sz="1800" dirty="0">
              <a:latin typeface="Arial" panose="020B0604020202020204" pitchFamily="34" charset="0"/>
              <a:cs typeface="Arial" panose="020B0604020202020204" pitchFamily="34" charset="0"/>
            </a:endParaRPr>
          </a:p>
          <a:p>
            <a:pPr marL="0" indent="0">
              <a:buNone/>
            </a:pPr>
            <a:endParaRPr lang="ru-RU" sz="1800" dirty="0" smtClean="0"/>
          </a:p>
          <a:p>
            <a:pPr marL="0" indent="0">
              <a:buNone/>
            </a:pPr>
            <a:endParaRPr lang="ru-RU" sz="1800" dirty="0"/>
          </a:p>
          <a:p>
            <a:pPr marL="0" indent="0">
              <a:buNone/>
            </a:pPr>
            <a:endParaRPr lang="ru-RU" sz="1800" dirty="0" smtClean="0"/>
          </a:p>
          <a:p>
            <a:pPr marL="0" indent="0">
              <a:buNone/>
            </a:pPr>
            <a:r>
              <a:rPr lang="ru-RU" sz="1400" dirty="0" smtClean="0"/>
              <a:t>* </a:t>
            </a:r>
            <a:r>
              <a:rPr lang="en-US" sz="1400" dirty="0" smtClean="0"/>
              <a:t>Duenas-Gonzalez </a:t>
            </a:r>
            <a:r>
              <a:rPr lang="en-US" sz="1400" dirty="0"/>
              <a:t>A., Serrano-Olvera A., </a:t>
            </a:r>
            <a:r>
              <a:rPr lang="en-US" sz="1400" dirty="0" err="1"/>
              <a:t>Cetina</a:t>
            </a:r>
            <a:r>
              <a:rPr lang="en-US" sz="1400" dirty="0"/>
              <a:t> L., Coronel J</a:t>
            </a:r>
            <a:r>
              <a:rPr lang="en-US" sz="1400" dirty="0" smtClean="0"/>
              <a:t>.</a:t>
            </a:r>
            <a:r>
              <a:rPr lang="ru-RU" sz="1400" dirty="0" smtClean="0"/>
              <a:t> </a:t>
            </a:r>
            <a:r>
              <a:rPr lang="en-US" sz="1400" dirty="0" smtClean="0"/>
              <a:t>New </a:t>
            </a:r>
            <a:r>
              <a:rPr lang="en-US" sz="1400" dirty="0"/>
              <a:t>molecular targets against cervical cancer. </a:t>
            </a:r>
            <a:r>
              <a:rPr lang="en-US" sz="1400" i="1" dirty="0"/>
              <a:t>Int. J. </a:t>
            </a:r>
            <a:r>
              <a:rPr lang="en-US" sz="1400" i="1" dirty="0" err="1" smtClean="0"/>
              <a:t>Womens</a:t>
            </a:r>
            <a:r>
              <a:rPr lang="ru-RU" sz="1400" i="1" dirty="0" smtClean="0"/>
              <a:t> </a:t>
            </a:r>
            <a:r>
              <a:rPr lang="en-US" sz="1400" i="1" dirty="0" smtClean="0"/>
              <a:t>Health</a:t>
            </a:r>
            <a:r>
              <a:rPr lang="en-US" sz="1400" i="1" dirty="0"/>
              <a:t>. </a:t>
            </a:r>
            <a:r>
              <a:rPr lang="en-US" sz="1400" dirty="0"/>
              <a:t>2014; 6: 1023–31. https://</a:t>
            </a:r>
            <a:r>
              <a:rPr lang="en-US" sz="1400" dirty="0" err="1" smtClean="0"/>
              <a:t>doi.org</a:t>
            </a:r>
            <a:r>
              <a:rPr lang="en-US" sz="1400" dirty="0" smtClean="0"/>
              <a:t>/10.2147/</a:t>
            </a:r>
            <a:r>
              <a:rPr lang="en-US" sz="1400" dirty="0" err="1" smtClean="0"/>
              <a:t>IJWH.S49471</a:t>
            </a:r>
            <a:endParaRPr lang="en-US" sz="1400" dirty="0"/>
          </a:p>
        </p:txBody>
      </p:sp>
      <p:sp>
        <p:nvSpPr>
          <p:cNvPr id="7" name="TextBox 6"/>
          <p:cNvSpPr txBox="1"/>
          <p:nvPr/>
        </p:nvSpPr>
        <p:spPr>
          <a:xfrm>
            <a:off x="2095244" y="1204691"/>
            <a:ext cx="5926609" cy="369332"/>
          </a:xfrm>
          <a:prstGeom prst="rect">
            <a:avLst/>
          </a:prstGeom>
          <a:noFill/>
        </p:spPr>
        <p:txBody>
          <a:bodyPr wrap="square" rtlCol="0">
            <a:spAutoFit/>
          </a:bodyPr>
          <a:lstStyle/>
          <a:p>
            <a:r>
              <a:rPr lang="ru-RU" dirty="0">
                <a:cs typeface="Arial" panose="020B0604020202020204" pitchFamily="34" charset="0"/>
              </a:rPr>
              <a:t>Процент ВПЧ-положительных опухолей шейки матки</a:t>
            </a:r>
          </a:p>
        </p:txBody>
      </p:sp>
      <p:sp>
        <p:nvSpPr>
          <p:cNvPr id="10" name="Овал 9"/>
          <p:cNvSpPr/>
          <p:nvPr/>
        </p:nvSpPr>
        <p:spPr>
          <a:xfrm>
            <a:off x="6839981" y="2411904"/>
            <a:ext cx="426309" cy="4263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p:cNvSpPr/>
          <p:nvPr/>
        </p:nvSpPr>
        <p:spPr>
          <a:xfrm>
            <a:off x="4632239" y="2424777"/>
            <a:ext cx="426309" cy="4263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p:cNvSpPr/>
          <p:nvPr/>
        </p:nvSpPr>
        <p:spPr>
          <a:xfrm>
            <a:off x="2514118" y="2426218"/>
            <a:ext cx="426309" cy="4263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6274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20000" t="12963" r="47500" b="29259"/>
          <a:stretch/>
        </p:blipFill>
        <p:spPr>
          <a:xfrm>
            <a:off x="0" y="0"/>
            <a:ext cx="4038600" cy="4038600"/>
          </a:xfrm>
          <a:prstGeom prst="rect">
            <a:avLst/>
          </a:prstGeom>
        </p:spPr>
      </p:pic>
      <p:pic>
        <p:nvPicPr>
          <p:cNvPr id="3" name="Рисунок 2"/>
          <p:cNvPicPr>
            <a:picLocks noChangeAspect="1"/>
          </p:cNvPicPr>
          <p:nvPr/>
        </p:nvPicPr>
        <p:blipFill rotWithShape="1">
          <a:blip r:embed="rId3"/>
          <a:srcRect l="35833" t="21852" r="42500" b="24815"/>
          <a:stretch/>
        </p:blipFill>
        <p:spPr>
          <a:xfrm>
            <a:off x="4724400" y="304800"/>
            <a:ext cx="4267200" cy="5908432"/>
          </a:xfrm>
          <a:prstGeom prst="rect">
            <a:avLst/>
          </a:prstGeom>
        </p:spPr>
      </p:pic>
    </p:spTree>
    <p:extLst>
      <p:ext uri="{BB962C8B-B14F-4D97-AF65-F5344CB8AC3E}">
        <p14:creationId xmlns:p14="http://schemas.microsoft.com/office/powerpoint/2010/main" val="3256243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a:srcRect l="21667" t="12963" r="48333" b="12963"/>
          <a:stretch/>
        </p:blipFill>
        <p:spPr>
          <a:xfrm>
            <a:off x="76200" y="232833"/>
            <a:ext cx="4495800" cy="6244167"/>
          </a:xfrm>
          <a:prstGeom prst="rect">
            <a:avLst/>
          </a:prstGeom>
        </p:spPr>
      </p:pic>
      <p:pic>
        <p:nvPicPr>
          <p:cNvPr id="4" name="Рисунок 3"/>
          <p:cNvPicPr>
            <a:picLocks noChangeAspect="1"/>
          </p:cNvPicPr>
          <p:nvPr/>
        </p:nvPicPr>
        <p:blipFill rotWithShape="1">
          <a:blip r:embed="rId3"/>
          <a:srcRect l="20834" t="14444" r="49167" b="8519"/>
          <a:stretch/>
        </p:blipFill>
        <p:spPr>
          <a:xfrm>
            <a:off x="4648200" y="152400"/>
            <a:ext cx="4495800" cy="6493933"/>
          </a:xfrm>
          <a:prstGeom prst="rect">
            <a:avLst/>
          </a:prstGeom>
        </p:spPr>
      </p:pic>
    </p:spTree>
    <p:extLst>
      <p:ext uri="{BB962C8B-B14F-4D97-AF65-F5344CB8AC3E}">
        <p14:creationId xmlns:p14="http://schemas.microsoft.com/office/powerpoint/2010/main" val="2378272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304800" y="642240"/>
            <a:ext cx="4835288" cy="3082077"/>
          </a:xfrm>
          <a:prstGeom prst="rect">
            <a:avLst/>
          </a:prstGeom>
        </p:spPr>
      </p:pic>
      <p:sp>
        <p:nvSpPr>
          <p:cNvPr id="8" name="Заголовок 1"/>
          <p:cNvSpPr txBox="1">
            <a:spLocks/>
          </p:cNvSpPr>
          <p:nvPr/>
        </p:nvSpPr>
        <p:spPr bwMode="auto">
          <a:xfrm>
            <a:off x="0" y="0"/>
            <a:ext cx="914400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ru-RU" sz="2800" b="1" dirty="0" smtClean="0">
                <a:solidFill>
                  <a:srgbClr val="0000FF"/>
                </a:solidFill>
                <a:latin typeface="Calibri" pitchFamily="34" charset="0"/>
                <a:ea typeface="+mn-ea"/>
                <a:cs typeface="Arial" pitchFamily="34" charset="0"/>
              </a:rPr>
              <a:t>На первом этапе выбрано </a:t>
            </a:r>
            <a:r>
              <a:rPr lang="en-US" sz="2800" b="1" dirty="0" smtClean="0">
                <a:solidFill>
                  <a:srgbClr val="0000FF"/>
                </a:solidFill>
                <a:latin typeface="Calibri" pitchFamily="34" charset="0"/>
                <a:ea typeface="+mn-ea"/>
                <a:cs typeface="Arial" pitchFamily="34" charset="0"/>
              </a:rPr>
              <a:t>4</a:t>
            </a:r>
            <a:r>
              <a:rPr lang="ru-RU" sz="2800" b="1" dirty="0" smtClean="0">
                <a:solidFill>
                  <a:srgbClr val="0000FF"/>
                </a:solidFill>
                <a:latin typeface="Calibri" pitchFamily="34" charset="0"/>
                <a:ea typeface="+mn-ea"/>
                <a:cs typeface="Arial" pitchFamily="34" charset="0"/>
              </a:rPr>
              <a:t> </a:t>
            </a:r>
            <a:r>
              <a:rPr lang="en-US" sz="2800" b="1" dirty="0" smtClean="0">
                <a:solidFill>
                  <a:srgbClr val="0000FF"/>
                </a:solidFill>
                <a:latin typeface="Calibri" pitchFamily="34" charset="0"/>
                <a:ea typeface="+mn-ea"/>
                <a:cs typeface="Arial" pitchFamily="34" charset="0"/>
              </a:rPr>
              <a:t>SNP</a:t>
            </a:r>
            <a:r>
              <a:rPr lang="ru-RU" sz="2800" b="1" dirty="0" smtClean="0">
                <a:solidFill>
                  <a:srgbClr val="0000FF"/>
                </a:solidFill>
                <a:latin typeface="Calibri" pitchFamily="34" charset="0"/>
                <a:ea typeface="+mn-ea"/>
                <a:cs typeface="Arial" pitchFamily="34" charset="0"/>
              </a:rPr>
              <a:t>, всего протестировано </a:t>
            </a:r>
            <a:r>
              <a:rPr lang="en-US" sz="2800" b="1" dirty="0" smtClean="0">
                <a:solidFill>
                  <a:srgbClr val="0000FF"/>
                </a:solidFill>
                <a:latin typeface="Calibri" pitchFamily="34" charset="0"/>
                <a:ea typeface="+mn-ea"/>
                <a:cs typeface="Arial" pitchFamily="34" charset="0"/>
              </a:rPr>
              <a:t>10</a:t>
            </a:r>
            <a:endParaRPr lang="ru-RU" sz="2800" b="1" dirty="0">
              <a:solidFill>
                <a:srgbClr val="0000FF"/>
              </a:solidFill>
              <a:latin typeface="Calibri" pitchFamily="34" charset="0"/>
              <a:ea typeface="+mn-ea"/>
              <a:cs typeface="Arial" pitchFamily="34" charset="0"/>
            </a:endParaRPr>
          </a:p>
        </p:txBody>
      </p:sp>
      <p:sp>
        <p:nvSpPr>
          <p:cNvPr id="9" name="Объект 2"/>
          <p:cNvSpPr txBox="1">
            <a:spLocks/>
          </p:cNvSpPr>
          <p:nvPr/>
        </p:nvSpPr>
        <p:spPr>
          <a:xfrm>
            <a:off x="1181100" y="4087447"/>
            <a:ext cx="7886700" cy="2618153"/>
          </a:xfrm>
          <a:prstGeom prst="rect">
            <a:avLst/>
          </a:prstGeom>
        </p:spPr>
        <p:txBody>
          <a:bodyPr vert="horz" lIns="68580" tIns="34290" rIns="68580" bIns="3429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mj-lt"/>
              <a:buAutoNum type="arabicPeriod"/>
            </a:pPr>
            <a:r>
              <a:rPr lang="ru-RU" sz="2100" dirty="0"/>
              <a:t>Были протестированы </a:t>
            </a:r>
            <a:r>
              <a:rPr lang="en-US" sz="2100" dirty="0"/>
              <a:t>10 </a:t>
            </a:r>
            <a:r>
              <a:rPr lang="ru-RU" sz="2100" dirty="0"/>
              <a:t>ОНП.</a:t>
            </a:r>
          </a:p>
          <a:p>
            <a:pPr marL="342900" indent="-342900" algn="just">
              <a:buFont typeface="+mj-lt"/>
              <a:buAutoNum type="arabicPeriod"/>
            </a:pPr>
            <a:r>
              <a:rPr lang="ru-RU" sz="2100" dirty="0"/>
              <a:t>Три ОНП, показывающие наиболее достоверно статистические отличия </a:t>
            </a:r>
            <a:r>
              <a:rPr lang="en-US" sz="2100" dirty="0"/>
              <a:t>(p&lt;0,05, c </a:t>
            </a:r>
            <a:r>
              <a:rPr lang="ru-RU" sz="2100" dirty="0"/>
              <a:t>поправкой </a:t>
            </a:r>
            <a:r>
              <a:rPr lang="ru-RU" sz="2100" dirty="0" err="1">
                <a:latin typeface="Times New Roman" panose="02020603050405020304" pitchFamily="18" charset="0"/>
                <a:ea typeface="Calibri" panose="020F0502020204030204" pitchFamily="34" charset="0"/>
              </a:rPr>
              <a:t>Бенджамини-Хохберга</a:t>
            </a:r>
            <a:r>
              <a:rPr lang="en-US" sz="2100" dirty="0"/>
              <a:t>) </a:t>
            </a:r>
            <a:r>
              <a:rPr lang="ru-RU" sz="2100" dirty="0"/>
              <a:t>были взяты в анализ:</a:t>
            </a:r>
          </a:p>
          <a:p>
            <a:r>
              <a:rPr lang="ru-RU" sz="2100" dirty="0"/>
              <a:t>  </a:t>
            </a:r>
            <a:r>
              <a:rPr lang="ru-RU" sz="2100" i="1" dirty="0"/>
              <a:t>rs55986091</a:t>
            </a:r>
            <a:r>
              <a:rPr lang="ru-RU" sz="2100" dirty="0"/>
              <a:t> в гене </a:t>
            </a:r>
            <a:r>
              <a:rPr lang="ru-RU" sz="2100" i="1" dirty="0"/>
              <a:t>HLA-DQB1</a:t>
            </a:r>
            <a:r>
              <a:rPr lang="ru-RU" sz="2100" dirty="0"/>
              <a:t>, </a:t>
            </a:r>
            <a:endParaRPr lang="en-US" sz="2100" dirty="0"/>
          </a:p>
          <a:p>
            <a:r>
              <a:rPr lang="ru-RU" sz="2100" i="1" dirty="0"/>
              <a:t>rs2516448</a:t>
            </a:r>
            <a:r>
              <a:rPr lang="ru-RU" sz="2100" dirty="0"/>
              <a:t> в </a:t>
            </a:r>
            <a:r>
              <a:rPr lang="ru-RU" sz="2100" i="1" dirty="0"/>
              <a:t>MICA</a:t>
            </a:r>
            <a:r>
              <a:rPr lang="ru-RU" sz="2100" dirty="0"/>
              <a:t> </a:t>
            </a:r>
            <a:endParaRPr lang="en-US" sz="2100" dirty="0"/>
          </a:p>
          <a:p>
            <a:r>
              <a:rPr lang="ru-RU" sz="2100" i="1" dirty="0"/>
              <a:t>rs9271898</a:t>
            </a:r>
            <a:r>
              <a:rPr lang="ru-RU" sz="2100" dirty="0"/>
              <a:t> в </a:t>
            </a:r>
            <a:r>
              <a:rPr lang="ru-RU" sz="2100" i="1" dirty="0"/>
              <a:t>HLA-DQA1</a:t>
            </a:r>
          </a:p>
        </p:txBody>
      </p:sp>
    </p:spTree>
    <p:extLst>
      <p:ext uri="{BB962C8B-B14F-4D97-AF65-F5344CB8AC3E}">
        <p14:creationId xmlns:p14="http://schemas.microsoft.com/office/powerpoint/2010/main" val="1576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Рисунок 37"/>
          <p:cNvPicPr>
            <a:picLocks noChangeAspect="1"/>
          </p:cNvPicPr>
          <p:nvPr/>
        </p:nvPicPr>
        <p:blipFill>
          <a:blip r:embed="rId3"/>
          <a:stretch>
            <a:fillRect/>
          </a:stretch>
        </p:blipFill>
        <p:spPr>
          <a:xfrm>
            <a:off x="533400" y="990600"/>
            <a:ext cx="7590588" cy="4292097"/>
          </a:xfrm>
          <a:prstGeom prst="rect">
            <a:avLst/>
          </a:prstGeom>
        </p:spPr>
      </p:pic>
    </p:spTree>
    <p:extLst>
      <p:ext uri="{BB962C8B-B14F-4D97-AF65-F5344CB8AC3E}">
        <p14:creationId xmlns:p14="http://schemas.microsoft.com/office/powerpoint/2010/main" val="14764497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18333" t="24814" r="21667" b="26296"/>
          <a:stretch/>
        </p:blipFill>
        <p:spPr>
          <a:xfrm>
            <a:off x="2954482" y="4038600"/>
            <a:ext cx="6151418" cy="2819400"/>
          </a:xfrm>
          <a:prstGeom prst="rect">
            <a:avLst/>
          </a:prstGeom>
        </p:spPr>
      </p:pic>
      <p:pic>
        <p:nvPicPr>
          <p:cNvPr id="3" name="Рисунок 2"/>
          <p:cNvPicPr>
            <a:picLocks noChangeAspect="1"/>
          </p:cNvPicPr>
          <p:nvPr/>
        </p:nvPicPr>
        <p:blipFill rotWithShape="1">
          <a:blip r:embed="rId3"/>
          <a:srcRect l="32500" t="10001" r="35833" b="23333"/>
          <a:stretch/>
        </p:blipFill>
        <p:spPr>
          <a:xfrm>
            <a:off x="152400" y="152400"/>
            <a:ext cx="3281680" cy="3886200"/>
          </a:xfrm>
          <a:prstGeom prst="rect">
            <a:avLst/>
          </a:prstGeom>
        </p:spPr>
      </p:pic>
    </p:spTree>
    <p:extLst>
      <p:ext uri="{BB962C8B-B14F-4D97-AF65-F5344CB8AC3E}">
        <p14:creationId xmlns:p14="http://schemas.microsoft.com/office/powerpoint/2010/main" val="2907389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42500" t="8889" r="22917" b="7407"/>
          <a:stretch>
            <a:fillRect/>
          </a:stretch>
        </p:blipFill>
        <p:spPr bwMode="auto">
          <a:xfrm rot="5400000">
            <a:off x="1391829" y="-1087030"/>
            <a:ext cx="6436540" cy="8763001"/>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2127491" y="2619784"/>
            <a:ext cx="4008030" cy="2554772"/>
          </a:xfrm>
          <a:prstGeom prst="rect">
            <a:avLst/>
          </a:prstGeom>
        </p:spPr>
      </p:pic>
      <p:sp>
        <p:nvSpPr>
          <p:cNvPr id="5" name="Заголовок 1"/>
          <p:cNvSpPr>
            <a:spLocks noGrp="1"/>
          </p:cNvSpPr>
          <p:nvPr>
            <p:ph type="title"/>
          </p:nvPr>
        </p:nvSpPr>
        <p:spPr>
          <a:xfrm>
            <a:off x="22654" y="86380"/>
            <a:ext cx="9045146" cy="523220"/>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sz="2800" b="1" dirty="0">
                <a:solidFill>
                  <a:srgbClr val="0000FF"/>
                </a:solidFill>
                <a:latin typeface="Calibri" pitchFamily="34" charset="0"/>
                <a:ea typeface="+mn-ea"/>
                <a:cs typeface="Arial" pitchFamily="34" charset="0"/>
              </a:rPr>
              <a:t>Исследование случай-контроль на российской выборке </a:t>
            </a:r>
          </a:p>
        </p:txBody>
      </p:sp>
      <p:graphicFrame>
        <p:nvGraphicFramePr>
          <p:cNvPr id="6" name="Таблица 5"/>
          <p:cNvGraphicFramePr>
            <a:graphicFrameLocks noGrp="1"/>
          </p:cNvGraphicFramePr>
          <p:nvPr>
            <p:extLst>
              <p:ext uri="{D42A27DB-BD31-4B8C-83A1-F6EECF244321}">
                <p14:modId xmlns:p14="http://schemas.microsoft.com/office/powerpoint/2010/main" val="2286884155"/>
              </p:ext>
            </p:extLst>
          </p:nvPr>
        </p:nvGraphicFramePr>
        <p:xfrm>
          <a:off x="838200" y="1219200"/>
          <a:ext cx="7522405" cy="1478448"/>
        </p:xfrm>
        <a:graphic>
          <a:graphicData uri="http://schemas.openxmlformats.org/drawingml/2006/table">
            <a:tbl>
              <a:tblPr>
                <a:tableStyleId>{22838BEF-8BB2-4498-84A7-C5851F593DF1}</a:tableStyleId>
              </a:tblPr>
              <a:tblGrid>
                <a:gridCol w="3975374">
                  <a:extLst>
                    <a:ext uri="{9D8B030D-6E8A-4147-A177-3AD203B41FA5}">
                      <a16:colId xmlns="" xmlns:a16="http://schemas.microsoft.com/office/drawing/2014/main" val="20000"/>
                    </a:ext>
                  </a:extLst>
                </a:gridCol>
                <a:gridCol w="1599336">
                  <a:extLst>
                    <a:ext uri="{9D8B030D-6E8A-4147-A177-3AD203B41FA5}">
                      <a16:colId xmlns="" xmlns:a16="http://schemas.microsoft.com/office/drawing/2014/main" val="20001"/>
                    </a:ext>
                  </a:extLst>
                </a:gridCol>
                <a:gridCol w="1947695">
                  <a:extLst>
                    <a:ext uri="{9D8B030D-6E8A-4147-A177-3AD203B41FA5}">
                      <a16:colId xmlns="" xmlns:a16="http://schemas.microsoft.com/office/drawing/2014/main" val="20002"/>
                    </a:ext>
                  </a:extLst>
                </a:gridCol>
              </a:tblGrid>
              <a:tr h="241958">
                <a:tc>
                  <a:txBody>
                    <a:bodyPr/>
                    <a:lstStyle/>
                    <a:p>
                      <a:pPr algn="ctr" rtl="0" fontAlgn="b"/>
                      <a:r>
                        <a:rPr lang="ru-RU" sz="1500" u="none" strike="noStrike" dirty="0" smtClean="0">
                          <a:effectLst/>
                        </a:rPr>
                        <a:t>Выборки</a:t>
                      </a:r>
                      <a:r>
                        <a:rPr lang="ru-RU" sz="1500" u="none" strike="noStrike" dirty="0">
                          <a:effectLst/>
                        </a:rPr>
                        <a:t> </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ctr"/>
                      <a:r>
                        <a:rPr lang="en-US" sz="1500" u="none" strike="noStrike" dirty="0" smtClean="0">
                          <a:effectLst/>
                        </a:rPr>
                        <a:t>G</a:t>
                      </a:r>
                      <a:r>
                        <a:rPr lang="ru-RU" sz="1500" u="none" strike="noStrike" dirty="0" smtClean="0">
                          <a:effectLst/>
                        </a:rPr>
                        <a:t> (рисковый)</a:t>
                      </a:r>
                      <a:endParaRPr lang="en-US" sz="15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rtl="0" fontAlgn="b"/>
                      <a:r>
                        <a:rPr lang="en-US" sz="1500" u="none" strike="noStrike" dirty="0" smtClean="0">
                          <a:effectLst/>
                        </a:rPr>
                        <a:t>A</a:t>
                      </a:r>
                      <a:r>
                        <a:rPr lang="ru-RU" sz="1500" u="none" strike="noStrike" dirty="0" smtClean="0">
                          <a:effectLst/>
                        </a:rPr>
                        <a:t> (</a:t>
                      </a:r>
                      <a:r>
                        <a:rPr lang="ru-RU" sz="1500" u="none" strike="noStrike" dirty="0" err="1" smtClean="0">
                          <a:effectLst/>
                        </a:rPr>
                        <a:t>протективный</a:t>
                      </a:r>
                      <a:r>
                        <a:rPr lang="ru-RU" sz="1500" u="none" strike="noStrike" dirty="0" smtClean="0">
                          <a:effectLst/>
                        </a:rPr>
                        <a:t>)</a:t>
                      </a:r>
                      <a:endParaRPr lang="en-US" sz="15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0"/>
                  </a:ext>
                </a:extLst>
              </a:tr>
              <a:tr h="241958">
                <a:tc>
                  <a:txBody>
                    <a:bodyPr/>
                    <a:lstStyle/>
                    <a:p>
                      <a:pPr algn="ctr" rtl="0" fontAlgn="b"/>
                      <a:r>
                        <a:rPr lang="ru-RU" sz="1500" u="none" strike="noStrike" dirty="0" smtClean="0">
                          <a:effectLst/>
                        </a:rPr>
                        <a:t>ВПЧ-отрицательные женщины</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a:effectLst/>
                        </a:rPr>
                        <a:t>80</a:t>
                      </a:r>
                      <a:endParaRPr lang="ru-RU" sz="15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a:effectLst/>
                        </a:rPr>
                        <a:t>20</a:t>
                      </a:r>
                      <a:endParaRPr lang="ru-RU" sz="15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1"/>
                  </a:ext>
                </a:extLst>
              </a:tr>
              <a:tr h="268658">
                <a:tc>
                  <a:txBody>
                    <a:bodyPr/>
                    <a:lstStyle/>
                    <a:p>
                      <a:pPr algn="ctr" rtl="0" fontAlgn="b"/>
                      <a:r>
                        <a:rPr lang="ru-RU" sz="1500" u="none" strike="noStrike" dirty="0" smtClean="0">
                          <a:effectLst/>
                        </a:rPr>
                        <a:t>Популяционный</a:t>
                      </a:r>
                      <a:r>
                        <a:rPr lang="ru-RU" sz="1500" u="none" strike="noStrike" baseline="0" dirty="0" smtClean="0">
                          <a:effectLst/>
                        </a:rPr>
                        <a:t> к</a:t>
                      </a:r>
                      <a:r>
                        <a:rPr lang="ru-RU" sz="1500" u="none" strike="noStrike" dirty="0" smtClean="0">
                          <a:effectLst/>
                        </a:rPr>
                        <a:t>онтроль</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84</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16</a:t>
                      </a:r>
                      <a:endParaRPr lang="ru-RU" sz="15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2"/>
                  </a:ext>
                </a:extLst>
              </a:tr>
              <a:tr h="241958">
                <a:tc>
                  <a:txBody>
                    <a:bodyPr/>
                    <a:lstStyle/>
                    <a:p>
                      <a:pPr algn="ctr" rtl="0" fontAlgn="b"/>
                      <a:r>
                        <a:rPr lang="ru-RU" sz="1500" u="none" strike="noStrike" dirty="0" smtClean="0">
                          <a:effectLst/>
                        </a:rPr>
                        <a:t>Женщины с </a:t>
                      </a:r>
                      <a:r>
                        <a:rPr lang="en-US" sz="1500" u="none" strike="noStrike" dirty="0" smtClean="0">
                          <a:effectLst/>
                        </a:rPr>
                        <a:t>CIN 2,3</a:t>
                      </a:r>
                      <a:r>
                        <a:rPr lang="en-US" sz="1500" u="none" strike="noStrike" baseline="0" dirty="0" smtClean="0">
                          <a:effectLst/>
                        </a:rPr>
                        <a:t> (</a:t>
                      </a:r>
                      <a:r>
                        <a:rPr lang="ru-RU" sz="1500" u="none" strike="noStrike" baseline="0" dirty="0" err="1" smtClean="0">
                          <a:effectLst/>
                        </a:rPr>
                        <a:t>предрак</a:t>
                      </a:r>
                      <a:r>
                        <a:rPr lang="ru-RU" sz="1500" u="none" strike="noStrike" baseline="0" dirty="0" smtClean="0">
                          <a:effectLst/>
                        </a:rPr>
                        <a:t>)</a:t>
                      </a:r>
                      <a:endParaRPr lang="en-US"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89</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11</a:t>
                      </a:r>
                      <a:endParaRPr lang="ru-RU" sz="15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3"/>
                  </a:ext>
                </a:extLst>
              </a:tr>
              <a:tr h="241958">
                <a:tc>
                  <a:txBody>
                    <a:bodyPr/>
                    <a:lstStyle/>
                    <a:p>
                      <a:pPr algn="ctr" rtl="0" fontAlgn="b"/>
                      <a:r>
                        <a:rPr lang="ru-RU" sz="1500" u="none" strike="noStrike" dirty="0" smtClean="0">
                          <a:effectLst/>
                        </a:rPr>
                        <a:t>Результаты </a:t>
                      </a:r>
                      <a:r>
                        <a:rPr lang="en-US" sz="1500" u="none" strike="noStrike" dirty="0" smtClean="0">
                          <a:effectLst/>
                        </a:rPr>
                        <a:t>GWAS</a:t>
                      </a:r>
                      <a:endParaRPr lang="en-US"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a:effectLst/>
                        </a:rPr>
                        <a:t>91</a:t>
                      </a:r>
                      <a:endParaRPr lang="ru-RU" sz="15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9</a:t>
                      </a:r>
                      <a:endParaRPr lang="ru-RU" sz="15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4"/>
                  </a:ext>
                </a:extLst>
              </a:tr>
              <a:tr h="241958">
                <a:tc>
                  <a:txBody>
                    <a:bodyPr/>
                    <a:lstStyle/>
                    <a:p>
                      <a:pPr algn="ctr" rtl="0" fontAlgn="b"/>
                      <a:r>
                        <a:rPr lang="ru-RU" sz="1500" u="none" strike="noStrike" dirty="0" smtClean="0">
                          <a:effectLst/>
                        </a:rPr>
                        <a:t>Женщины с РШМ</a:t>
                      </a:r>
                      <a:endParaRPr lang="ru-RU" sz="15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a:effectLst/>
                        </a:rPr>
                        <a:t>93</a:t>
                      </a:r>
                      <a:endParaRPr lang="ru-RU" sz="15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ru-RU" sz="1500" u="none" strike="noStrike" dirty="0">
                          <a:effectLst/>
                        </a:rPr>
                        <a:t>7</a:t>
                      </a:r>
                      <a:endParaRPr lang="ru-RU" sz="15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 xmlns:a16="http://schemas.microsoft.com/office/drawing/2014/main" val="10005"/>
                  </a:ext>
                </a:extLst>
              </a:tr>
            </a:tbl>
          </a:graphicData>
        </a:graphic>
      </p:graphicFrame>
      <p:cxnSp>
        <p:nvCxnSpPr>
          <p:cNvPr id="7" name="Прямая со стрелкой 6"/>
          <p:cNvCxnSpPr/>
          <p:nvPr/>
        </p:nvCxnSpPr>
        <p:spPr>
          <a:xfrm>
            <a:off x="4957935" y="1297342"/>
            <a:ext cx="0" cy="13111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V="1">
            <a:off x="8222869" y="1297342"/>
            <a:ext cx="0" cy="132244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a:off x="6081649" y="3797588"/>
            <a:ext cx="0" cy="94817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flipV="1">
            <a:off x="1947990" y="3561368"/>
            <a:ext cx="0" cy="11158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249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Logistic Regression Explained – Learn by Mark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066800"/>
            <a:ext cx="3240360" cy="1279489"/>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119608" y="2466671"/>
            <a:ext cx="8948192" cy="830997"/>
          </a:xfrm>
          <a:prstGeom prst="rect">
            <a:avLst/>
          </a:prstGeom>
        </p:spPr>
        <p:txBody>
          <a:bodyPr wrap="square">
            <a:spAutoFit/>
          </a:bodyPr>
          <a:lstStyle/>
          <a:p>
            <a:pPr algn="ctr"/>
            <a:r>
              <a:rPr lang="ru-RU" sz="2400" i="1" dirty="0">
                <a:solidFill>
                  <a:srgbClr val="002060"/>
                </a:solidFill>
                <a:latin typeface="Golos UI" panose="020B0604020202020204" charset="-52"/>
                <a:cs typeface="Golos UI" panose="020B0604020202020204" charset="-52"/>
              </a:rPr>
              <a:t>rs55986091</a:t>
            </a:r>
            <a:r>
              <a:rPr lang="ru-RU" sz="2400" dirty="0">
                <a:solidFill>
                  <a:srgbClr val="002060"/>
                </a:solidFill>
                <a:latin typeface="Golos UI" panose="020B0604020202020204" charset="-52"/>
                <a:cs typeface="Golos UI" panose="020B0604020202020204" charset="-52"/>
              </a:rPr>
              <a:t> в гене </a:t>
            </a:r>
            <a:r>
              <a:rPr lang="ru-RU" sz="2400" i="1" dirty="0">
                <a:solidFill>
                  <a:srgbClr val="002060"/>
                </a:solidFill>
                <a:latin typeface="Golos UI" panose="020B0604020202020204" charset="-52"/>
                <a:cs typeface="Golos UI" panose="020B0604020202020204" charset="-52"/>
              </a:rPr>
              <a:t>HLA-DQB1</a:t>
            </a:r>
            <a:r>
              <a:rPr lang="ru-RU" sz="2400" dirty="0">
                <a:solidFill>
                  <a:srgbClr val="002060"/>
                </a:solidFill>
                <a:latin typeface="Golos UI" panose="020B0604020202020204" charset="-52"/>
                <a:cs typeface="Golos UI" panose="020B0604020202020204" charset="-52"/>
              </a:rPr>
              <a:t>, </a:t>
            </a:r>
            <a:r>
              <a:rPr lang="ru-RU" sz="2400" i="1" dirty="0">
                <a:solidFill>
                  <a:srgbClr val="002060"/>
                </a:solidFill>
                <a:latin typeface="Golos UI" panose="020B0604020202020204" charset="-52"/>
                <a:cs typeface="Golos UI" panose="020B0604020202020204" charset="-52"/>
              </a:rPr>
              <a:t>rs2516448</a:t>
            </a:r>
            <a:r>
              <a:rPr lang="ru-RU" sz="2400" dirty="0">
                <a:solidFill>
                  <a:srgbClr val="002060"/>
                </a:solidFill>
                <a:latin typeface="Golos UI" panose="020B0604020202020204" charset="-52"/>
                <a:cs typeface="Golos UI" panose="020B0604020202020204" charset="-52"/>
              </a:rPr>
              <a:t> в </a:t>
            </a:r>
            <a:r>
              <a:rPr lang="ru-RU" sz="2400" i="1" dirty="0">
                <a:solidFill>
                  <a:srgbClr val="002060"/>
                </a:solidFill>
                <a:latin typeface="Golos UI" panose="020B0604020202020204" charset="-52"/>
                <a:cs typeface="Golos UI" panose="020B0604020202020204" charset="-52"/>
              </a:rPr>
              <a:t>MICA</a:t>
            </a:r>
            <a:r>
              <a:rPr lang="ru-RU" sz="2400" dirty="0">
                <a:solidFill>
                  <a:srgbClr val="002060"/>
                </a:solidFill>
                <a:latin typeface="Golos UI" panose="020B0604020202020204" charset="-52"/>
                <a:cs typeface="Golos UI" panose="020B0604020202020204" charset="-52"/>
              </a:rPr>
              <a:t> и </a:t>
            </a:r>
            <a:r>
              <a:rPr lang="ru-RU" sz="2400" i="1" dirty="0">
                <a:solidFill>
                  <a:srgbClr val="002060"/>
                </a:solidFill>
                <a:latin typeface="Golos UI" panose="020B0604020202020204" charset="-52"/>
                <a:cs typeface="Golos UI" panose="020B0604020202020204" charset="-52"/>
              </a:rPr>
              <a:t>rs9271898</a:t>
            </a:r>
            <a:r>
              <a:rPr lang="ru-RU" sz="2400" dirty="0">
                <a:solidFill>
                  <a:srgbClr val="002060"/>
                </a:solidFill>
                <a:latin typeface="Golos UI" panose="020B0604020202020204" charset="-52"/>
                <a:cs typeface="Golos UI" panose="020B0604020202020204" charset="-52"/>
              </a:rPr>
              <a:t> в </a:t>
            </a:r>
            <a:r>
              <a:rPr lang="ru-RU" sz="2400" i="1" dirty="0">
                <a:solidFill>
                  <a:srgbClr val="002060"/>
                </a:solidFill>
                <a:latin typeface="Golos UI" panose="020B0604020202020204" charset="-52"/>
                <a:cs typeface="Golos UI" panose="020B0604020202020204" charset="-52"/>
              </a:rPr>
              <a:t>HLA-DQA1, ВПЧ 16, 18, 45</a:t>
            </a:r>
          </a:p>
        </p:txBody>
      </p:sp>
      <mc:AlternateContent xmlns:mc="http://schemas.openxmlformats.org/markup-compatibility/2006" xmlns:a14="http://schemas.microsoft.com/office/drawing/2010/main">
        <mc:Choice Requires="a14">
          <p:sp>
            <p:nvSpPr>
              <p:cNvPr id="15" name="Прямоугольник 14"/>
              <p:cNvSpPr/>
              <p:nvPr/>
            </p:nvSpPr>
            <p:spPr>
              <a:xfrm>
                <a:off x="-152400" y="3886200"/>
                <a:ext cx="9372599" cy="4987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sz="1100" i="1">
                              <a:solidFill>
                                <a:srgbClr val="002060"/>
                              </a:solidFill>
                              <a:latin typeface="Cambria Math" panose="02040503050406030204" pitchFamily="18" charset="0"/>
                            </a:rPr>
                          </m:ctrlPr>
                        </m:fPr>
                        <m:num>
                          <m:func>
                            <m:funcPr>
                              <m:ctrlPr>
                                <a:rPr lang="ru-RU" sz="1100" i="1">
                                  <a:solidFill>
                                    <a:srgbClr val="002060"/>
                                  </a:solidFill>
                                  <a:latin typeface="Cambria Math" panose="02040503050406030204" pitchFamily="18" charset="0"/>
                                </a:rPr>
                              </m:ctrlPr>
                            </m:funcPr>
                            <m:fName>
                              <m:r>
                                <m:rPr>
                                  <m:sty m:val="p"/>
                                </m:rPr>
                                <a:rPr lang="ru-RU" sz="1100">
                                  <a:solidFill>
                                    <a:srgbClr val="002060"/>
                                  </a:solidFill>
                                  <a:latin typeface="Cambria Math" panose="02040503050406030204" pitchFamily="18" charset="0"/>
                                </a:rPr>
                                <m:t>exp</m:t>
                              </m:r>
                            </m:fName>
                            <m:e>
                              <m:d>
                                <m:dPr>
                                  <m:ctrlPr>
                                    <a:rPr lang="ru-RU" sz="1100" i="1">
                                      <a:solidFill>
                                        <a:srgbClr val="002060"/>
                                      </a:solidFill>
                                      <a:latin typeface="Cambria Math" panose="02040503050406030204" pitchFamily="18" charset="0"/>
                                    </a:rPr>
                                  </m:ctrlPr>
                                </m:dPr>
                                <m:e>
                                  <m:sSub>
                                    <m:sSubPr>
                                      <m:ctrlPr>
                                        <a:rPr lang="ru-RU" sz="1100" i="1">
                                          <a:solidFill>
                                            <a:srgbClr val="002060"/>
                                          </a:solidFill>
                                          <a:latin typeface="Cambria Math" panose="02040503050406030204" pitchFamily="18" charset="0"/>
                                        </a:rPr>
                                      </m:ctrlPr>
                                    </m:sSubPr>
                                    <m:e>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0</m:t>
                                      </m:r>
                                    </m:sub>
                                  </m:sSub>
                                  <m:r>
                                    <a:rPr lang="ru-RU" sz="1100">
                                      <a:solidFill>
                                        <a:srgbClr val="002060"/>
                                      </a:solidFill>
                                      <a:latin typeface="Cambria Math" panose="02040503050406030204" pitchFamily="18" charset="0"/>
                                    </a:rPr>
                                    <m:t>+ </m:t>
                                  </m:r>
                                  <m:sSub>
                                    <m:sSubPr>
                                      <m:ctrlPr>
                                        <a:rPr lang="ru-RU" sz="1100" i="1">
                                          <a:solidFill>
                                            <a:srgbClr val="002060"/>
                                          </a:solidFill>
                                          <a:latin typeface="Cambria Math" panose="02040503050406030204" pitchFamily="18" charset="0"/>
                                        </a:rPr>
                                      </m:ctrlPr>
                                    </m:sSubPr>
                                    <m:e>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ОНП1</m:t>
                                      </m:r>
                                    </m:sub>
                                  </m:sSub>
                                  <m:r>
                                    <a:rPr lang="ru-RU" sz="1100">
                                      <a:solidFill>
                                        <a:srgbClr val="002060"/>
                                      </a:solidFill>
                                      <a:latin typeface="Cambria Math" panose="02040503050406030204" pitchFamily="18" charset="0"/>
                                    </a:rPr>
                                    <m:t>×</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ОНП2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ОНП3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e>
                              </m:d>
                            </m:e>
                          </m:func>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16 тип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или </m:t>
                              </m:r>
                              <m:r>
                                <a:rPr lang="ru-RU" sz="1100" i="1">
                                  <a:solidFill>
                                    <a:srgbClr val="002060"/>
                                  </a:solidFill>
                                  <a:latin typeface="Cambria Math" panose="02040503050406030204" pitchFamily="18" charset="0"/>
                                </a:rPr>
                                <m:t>0</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18 тип</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1или </m:t>
                              </m:r>
                              <m:r>
                                <a:rPr lang="ru-RU" sz="1100" i="1">
                                  <a:solidFill>
                                    <a:srgbClr val="002060"/>
                                  </a:solidFill>
                                  <a:latin typeface="Cambria Math" panose="02040503050406030204" pitchFamily="18" charset="0"/>
                                </a:rPr>
                                <m:t>0</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45 тип</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1или </m:t>
                              </m:r>
                              <m:r>
                                <a:rPr lang="ru-RU" sz="1100" i="1">
                                  <a:solidFill>
                                    <a:srgbClr val="002060"/>
                                  </a:solidFill>
                                  <a:latin typeface="Cambria Math" panose="02040503050406030204" pitchFamily="18" charset="0"/>
                                </a:rPr>
                                <m:t>0</m:t>
                              </m:r>
                            </m:e>
                          </m:d>
                        </m:num>
                        <m:den>
                          <m:func>
                            <m:funcPr>
                              <m:ctrlPr>
                                <a:rPr lang="ru-RU" sz="1100" i="1">
                                  <a:solidFill>
                                    <a:srgbClr val="002060"/>
                                  </a:solidFill>
                                  <a:latin typeface="Cambria Math" panose="02040503050406030204" pitchFamily="18" charset="0"/>
                                </a:rPr>
                              </m:ctrlPr>
                            </m:funcPr>
                            <m:fName>
                              <m:r>
                                <a:rPr lang="ru-RU" sz="1100">
                                  <a:solidFill>
                                    <a:srgbClr val="002060"/>
                                  </a:solidFill>
                                  <a:latin typeface="Cambria Math" panose="02040503050406030204" pitchFamily="18" charset="0"/>
                                </a:rPr>
                                <m:t>1+</m:t>
                              </m:r>
                              <m:r>
                                <m:rPr>
                                  <m:sty m:val="p"/>
                                </m:rPr>
                                <a:rPr lang="ru-RU" sz="1100">
                                  <a:solidFill>
                                    <a:srgbClr val="002060"/>
                                  </a:solidFill>
                                  <a:latin typeface="Cambria Math" panose="02040503050406030204" pitchFamily="18" charset="0"/>
                                </a:rPr>
                                <m:t>exp</m:t>
                              </m:r>
                            </m:fName>
                            <m:e>
                              <m:d>
                                <m:dPr>
                                  <m:ctrlPr>
                                    <a:rPr lang="ru-RU" sz="1100" i="1">
                                      <a:solidFill>
                                        <a:srgbClr val="002060"/>
                                      </a:solidFill>
                                      <a:latin typeface="Cambria Math" panose="02040503050406030204" pitchFamily="18" charset="0"/>
                                    </a:rPr>
                                  </m:ctrlPr>
                                </m:dPr>
                                <m:e>
                                  <m:sSub>
                                    <m:sSubPr>
                                      <m:ctrlPr>
                                        <a:rPr lang="ru-RU" sz="1100" i="1">
                                          <a:solidFill>
                                            <a:srgbClr val="002060"/>
                                          </a:solidFill>
                                          <a:latin typeface="Cambria Math" panose="02040503050406030204" pitchFamily="18" charset="0"/>
                                        </a:rPr>
                                      </m:ctrlPr>
                                    </m:sSubPr>
                                    <m:e>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0</m:t>
                                      </m:r>
                                    </m:sub>
                                  </m:sSub>
                                  <m:r>
                                    <a:rPr lang="ru-RU" sz="1100">
                                      <a:solidFill>
                                        <a:srgbClr val="002060"/>
                                      </a:solidFill>
                                      <a:latin typeface="Cambria Math" panose="02040503050406030204" pitchFamily="18" charset="0"/>
                                    </a:rPr>
                                    <m:t>+ </m:t>
                                  </m:r>
                                  <m:sSub>
                                    <m:sSubPr>
                                      <m:ctrlPr>
                                        <a:rPr lang="ru-RU" sz="1100" i="1">
                                          <a:solidFill>
                                            <a:srgbClr val="002060"/>
                                          </a:solidFill>
                                          <a:latin typeface="Cambria Math" panose="02040503050406030204" pitchFamily="18" charset="0"/>
                                        </a:rPr>
                                      </m:ctrlPr>
                                    </m:sSubPr>
                                    <m:e>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ОНП1</m:t>
                                      </m:r>
                                    </m:sub>
                                  </m:sSub>
                                  <m:r>
                                    <a:rPr lang="ru-RU" sz="1100">
                                      <a:solidFill>
                                        <a:srgbClr val="002060"/>
                                      </a:solidFill>
                                      <a:latin typeface="Cambria Math" panose="02040503050406030204" pitchFamily="18" charset="0"/>
                                    </a:rPr>
                                    <m:t>×</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ОНП2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ОНП3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2 или 3</m:t>
                                      </m:r>
                                    </m:e>
                                  </m:d>
                                </m:e>
                              </m:d>
                            </m:e>
                          </m:func>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16 тип  </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 или </m:t>
                              </m:r>
                              <m:r>
                                <a:rPr lang="ru-RU" sz="1100" i="1">
                                  <a:solidFill>
                                    <a:srgbClr val="002060"/>
                                  </a:solidFill>
                                  <a:latin typeface="Cambria Math" panose="02040503050406030204" pitchFamily="18" charset="0"/>
                                </a:rPr>
                                <m:t>0</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18 тип</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1или </m:t>
                              </m:r>
                              <m:r>
                                <a:rPr lang="ru-RU" sz="1100" i="1">
                                  <a:solidFill>
                                    <a:srgbClr val="002060"/>
                                  </a:solidFill>
                                  <a:latin typeface="Cambria Math" panose="02040503050406030204" pitchFamily="18" charset="0"/>
                                </a:rPr>
                                <m:t>0</m:t>
                              </m:r>
                            </m:e>
                          </m:d>
                          <m:sSub>
                            <m:sSubPr>
                              <m:ctrlPr>
                                <a:rPr lang="ru-RU" sz="1100" i="1">
                                  <a:solidFill>
                                    <a:srgbClr val="002060"/>
                                  </a:solidFill>
                                  <a:latin typeface="Cambria Math" panose="02040503050406030204" pitchFamily="18" charset="0"/>
                                </a:rPr>
                              </m:ctrlPr>
                            </m:sSubPr>
                            <m:e>
                              <m:r>
                                <a:rPr lang="ru-RU" sz="1100">
                                  <a:solidFill>
                                    <a:srgbClr val="002060"/>
                                  </a:solidFill>
                                  <a:latin typeface="Cambria Math" panose="02040503050406030204" pitchFamily="18" charset="0"/>
                                </a:rPr>
                                <m:t>+ </m:t>
                              </m:r>
                              <m:r>
                                <a:rPr lang="ru-RU" sz="1100" i="1">
                                  <a:solidFill>
                                    <a:srgbClr val="002060"/>
                                  </a:solidFill>
                                  <a:latin typeface="Cambria Math" panose="02040503050406030204" pitchFamily="18" charset="0"/>
                                </a:rPr>
                                <m:t>𝛽</m:t>
                              </m:r>
                            </m:e>
                            <m:sub>
                              <m:r>
                                <a:rPr lang="ru-RU" sz="1100">
                                  <a:solidFill>
                                    <a:srgbClr val="002060"/>
                                  </a:solidFill>
                                  <a:latin typeface="Cambria Math" panose="02040503050406030204" pitchFamily="18" charset="0"/>
                                </a:rPr>
                                <m:t>45 тип</m:t>
                              </m:r>
                            </m:sub>
                          </m:sSub>
                          <m:r>
                            <a:rPr lang="ru-RU" sz="1100">
                              <a:solidFill>
                                <a:srgbClr val="002060"/>
                              </a:solidFill>
                              <a:latin typeface="Cambria Math" panose="02040503050406030204" pitchFamily="18" charset="0"/>
                            </a:rPr>
                            <m:t>× </m:t>
                          </m:r>
                          <m:d>
                            <m:dPr>
                              <m:ctrlPr>
                                <a:rPr lang="ru-RU" sz="1100" i="1">
                                  <a:solidFill>
                                    <a:srgbClr val="002060"/>
                                  </a:solidFill>
                                  <a:latin typeface="Cambria Math" panose="02040503050406030204" pitchFamily="18" charset="0"/>
                                </a:rPr>
                              </m:ctrlPr>
                            </m:dPr>
                            <m:e>
                              <m:r>
                                <a:rPr lang="ru-RU" sz="1100">
                                  <a:solidFill>
                                    <a:srgbClr val="002060"/>
                                  </a:solidFill>
                                  <a:latin typeface="Cambria Math" panose="02040503050406030204" pitchFamily="18" charset="0"/>
                                </a:rPr>
                                <m:t>1или </m:t>
                              </m:r>
                              <m:r>
                                <a:rPr lang="ru-RU" sz="1100" i="1">
                                  <a:solidFill>
                                    <a:srgbClr val="002060"/>
                                  </a:solidFill>
                                  <a:latin typeface="Cambria Math" panose="02040503050406030204" pitchFamily="18" charset="0"/>
                                </a:rPr>
                                <m:t>0</m:t>
                              </m:r>
                            </m:e>
                          </m:d>
                        </m:den>
                      </m:f>
                      <m:r>
                        <a:rPr lang="ru-RU" sz="1100" i="1">
                          <a:solidFill>
                            <a:srgbClr val="002060"/>
                          </a:solidFill>
                          <a:latin typeface="Cambria Math" panose="02040503050406030204" pitchFamily="18" charset="0"/>
                          <a:ea typeface="Cambria Math" panose="02040503050406030204" pitchFamily="18" charset="0"/>
                        </a:rPr>
                        <m:t>=</m:t>
                      </m:r>
                    </m:oMath>
                  </m:oMathPara>
                </a14:m>
                <a:endParaRPr lang="ru-RU" sz="1100" dirty="0">
                  <a:solidFill>
                    <a:srgbClr val="002060"/>
                  </a:solidFill>
                </a:endParaRPr>
              </a:p>
            </p:txBody>
          </p:sp>
        </mc:Choice>
        <mc:Fallback xmlns="">
          <p:sp>
            <p:nvSpPr>
              <p:cNvPr id="15" name="Прямоугольник 14"/>
              <p:cNvSpPr>
                <a:spLocks noRot="1" noChangeAspect="1" noMove="1" noResize="1" noEditPoints="1" noAdjustHandles="1" noChangeArrowheads="1" noChangeShapeType="1" noTextEdit="1"/>
              </p:cNvSpPr>
              <p:nvPr/>
            </p:nvSpPr>
            <p:spPr>
              <a:xfrm>
                <a:off x="-152400" y="3886200"/>
                <a:ext cx="9372599" cy="498791"/>
              </a:xfrm>
              <a:prstGeom prst="rect">
                <a:avLst/>
              </a:prstGeom>
              <a:blipFill rotWithShape="0">
                <a:blip r:embed="rId4"/>
                <a:stretch>
                  <a:fillRect/>
                </a:stretch>
              </a:blipFill>
            </p:spPr>
            <p:txBody>
              <a:bodyPr/>
              <a:lstStyle/>
              <a:p>
                <a:r>
                  <a:rPr lang="ru-RU">
                    <a:noFill/>
                  </a:rPr>
                  <a:t> </a:t>
                </a:r>
              </a:p>
            </p:txBody>
          </p:sp>
        </mc:Fallback>
      </mc:AlternateContent>
      <p:sp>
        <p:nvSpPr>
          <p:cNvPr id="17" name="Прямоугольник 16"/>
          <p:cNvSpPr/>
          <p:nvPr/>
        </p:nvSpPr>
        <p:spPr>
          <a:xfrm>
            <a:off x="3806572" y="4724400"/>
            <a:ext cx="2518028" cy="400110"/>
          </a:xfrm>
          <a:prstGeom prst="rect">
            <a:avLst/>
          </a:prstGeom>
        </p:spPr>
        <p:txBody>
          <a:bodyPr wrap="square">
            <a:spAutoFit/>
          </a:bodyPr>
          <a:lstStyle/>
          <a:p>
            <a:r>
              <a:rPr lang="en-US" sz="2000" dirty="0">
                <a:solidFill>
                  <a:srgbClr val="002060"/>
                </a:solidFill>
                <a:latin typeface="Golos UI" panose="020B0604020202020204" charset="-52"/>
                <a:cs typeface="Golos UI" panose="020B0604020202020204" charset="-52"/>
              </a:rPr>
              <a:t>= p </a:t>
            </a:r>
            <a:r>
              <a:rPr lang="ru-RU" sz="2000" dirty="0">
                <a:solidFill>
                  <a:srgbClr val="002060"/>
                </a:solidFill>
                <a:latin typeface="Golos UI" panose="020B0604020202020204" charset="-52"/>
                <a:cs typeface="Golos UI" panose="020B0604020202020204" charset="-52"/>
              </a:rPr>
              <a:t>(от 0 до 1)</a:t>
            </a:r>
          </a:p>
        </p:txBody>
      </p:sp>
      <p:sp>
        <p:nvSpPr>
          <p:cNvPr id="20" name="Прямоугольник 19"/>
          <p:cNvSpPr/>
          <p:nvPr/>
        </p:nvSpPr>
        <p:spPr>
          <a:xfrm>
            <a:off x="359024" y="6324600"/>
            <a:ext cx="8784976" cy="461665"/>
          </a:xfrm>
          <a:prstGeom prst="rect">
            <a:avLst/>
          </a:prstGeom>
        </p:spPr>
        <p:txBody>
          <a:bodyPr wrap="square">
            <a:spAutoFit/>
          </a:bodyPr>
          <a:lstStyle/>
          <a:p>
            <a:r>
              <a:rPr lang="ru-RU" sz="1200" b="1" dirty="0">
                <a:solidFill>
                  <a:srgbClr val="002060"/>
                </a:solidFill>
                <a:latin typeface="Golos UI" panose="020B0604020202020204" charset="-52"/>
                <a:cs typeface="Golos UI" panose="020B0604020202020204" charset="-52"/>
              </a:rPr>
              <a:t>Урбах, Виктор Юльевич.</a:t>
            </a:r>
            <a:r>
              <a:rPr lang="ru-RU" sz="1200" dirty="0">
                <a:solidFill>
                  <a:srgbClr val="002060"/>
                </a:solidFill>
                <a:latin typeface="Golos UI" panose="020B0604020202020204" charset="-52"/>
                <a:cs typeface="Golos UI" panose="020B0604020202020204" charset="-52"/>
              </a:rPr>
              <a:t> Математическая статистика для биологов и медиков [Текст] / Акад. наук СССР. Ин-т биол. физики. - Москва : Изд-во Акад. наук СССР, 1963. - 323 с. : ил.; 22 см.</a:t>
            </a:r>
          </a:p>
        </p:txBody>
      </p:sp>
      <p:sp>
        <p:nvSpPr>
          <p:cNvPr id="8" name="Заголовок 1"/>
          <p:cNvSpPr txBox="1">
            <a:spLocks/>
          </p:cNvSpPr>
          <p:nvPr/>
        </p:nvSpPr>
        <p:spPr bwMode="auto">
          <a:xfrm>
            <a:off x="0" y="0"/>
            <a:ext cx="9144000" cy="5847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ru-RU" sz="3200" b="1" dirty="0" smtClean="0">
                <a:solidFill>
                  <a:srgbClr val="0000FF"/>
                </a:solidFill>
                <a:latin typeface="Calibri" pitchFamily="34" charset="0"/>
                <a:ea typeface="+mn-ea"/>
                <a:cs typeface="Arial" pitchFamily="34" charset="0"/>
              </a:rPr>
              <a:t>Расчет кумулятивного риска</a:t>
            </a:r>
            <a:endParaRPr lang="ru-RU" sz="3200" b="1" dirty="0">
              <a:solidFill>
                <a:srgbClr val="0000FF"/>
              </a:solidFill>
              <a:latin typeface="Calibri" pitchFamily="34" charset="0"/>
              <a:ea typeface="+mn-ea"/>
              <a:cs typeface="Arial" pitchFamily="34" charset="0"/>
            </a:endParaRPr>
          </a:p>
        </p:txBody>
      </p:sp>
    </p:spTree>
    <p:extLst>
      <p:ext uri="{BB962C8B-B14F-4D97-AF65-F5344CB8AC3E}">
        <p14:creationId xmlns:p14="http://schemas.microsoft.com/office/powerpoint/2010/main" val="32473670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p:cNvSpPr txBox="1">
            <a:spLocks/>
          </p:cNvSpPr>
          <p:nvPr/>
        </p:nvSpPr>
        <p:spPr>
          <a:xfrm>
            <a:off x="1750218" y="990600"/>
            <a:ext cx="2043113" cy="588169"/>
          </a:xfrm>
          <a:prstGeom prst="rect">
            <a:avLst/>
          </a:prstGeom>
          <a:ln w="28575">
            <a:solidFill>
              <a:schemeClr val="tx1"/>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ru-RU" sz="1800" dirty="0">
                <a:solidFill>
                  <a:srgbClr val="002060"/>
                </a:solidFill>
                <a:latin typeface="Golos UI" panose="020B0604020202020204" charset="-52"/>
                <a:cs typeface="Golos UI" panose="020B0604020202020204" charset="-52"/>
              </a:rPr>
              <a:t>ВПЧ-положительные</a:t>
            </a:r>
          </a:p>
        </p:txBody>
      </p:sp>
      <p:sp>
        <p:nvSpPr>
          <p:cNvPr id="5" name="Объект 2"/>
          <p:cNvSpPr txBox="1">
            <a:spLocks/>
          </p:cNvSpPr>
          <p:nvPr/>
        </p:nvSpPr>
        <p:spPr>
          <a:xfrm>
            <a:off x="5486400" y="990600"/>
            <a:ext cx="2043113" cy="588169"/>
          </a:xfrm>
          <a:prstGeom prst="rect">
            <a:avLst/>
          </a:prstGeom>
          <a:ln w="28575">
            <a:solidFill>
              <a:schemeClr val="tx1"/>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ru-RU" sz="1800" dirty="0">
                <a:solidFill>
                  <a:srgbClr val="002060"/>
                </a:solidFill>
                <a:latin typeface="Golos UI" panose="020B0604020202020204" charset="-52"/>
                <a:cs typeface="Golos UI" panose="020B0604020202020204" charset="-52"/>
              </a:rPr>
              <a:t>РШМ</a:t>
            </a:r>
          </a:p>
        </p:txBody>
      </p:sp>
      <p:cxnSp>
        <p:nvCxnSpPr>
          <p:cNvPr id="6" name="Прямая со стрелкой 5"/>
          <p:cNvCxnSpPr/>
          <p:nvPr/>
        </p:nvCxnSpPr>
        <p:spPr>
          <a:xfrm>
            <a:off x="3893344" y="1230679"/>
            <a:ext cx="1493044"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a:off x="4622304" y="1284685"/>
            <a:ext cx="0" cy="353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Таблица 7"/>
          <p:cNvGraphicFramePr>
            <a:graphicFrameLocks noGrp="1"/>
          </p:cNvGraphicFramePr>
          <p:nvPr>
            <p:extLst>
              <p:ext uri="{D42A27DB-BD31-4B8C-83A1-F6EECF244321}">
                <p14:modId xmlns:p14="http://schemas.microsoft.com/office/powerpoint/2010/main" val="3110099683"/>
              </p:ext>
            </p:extLst>
          </p:nvPr>
        </p:nvGraphicFramePr>
        <p:xfrm>
          <a:off x="1447800" y="1793671"/>
          <a:ext cx="6248400" cy="2930729"/>
        </p:xfrm>
        <a:graphic>
          <a:graphicData uri="http://schemas.openxmlformats.org/drawingml/2006/table">
            <a:tbl>
              <a:tblPr firstRow="1" firstCol="1" bandRow="1">
                <a:tableStyleId>{5C22544A-7EE6-4342-B048-85BDC9FD1C3A}</a:tableStyleId>
              </a:tblPr>
              <a:tblGrid>
                <a:gridCol w="2207464"/>
                <a:gridCol w="2148629"/>
                <a:gridCol w="1892307"/>
              </a:tblGrid>
              <a:tr h="486716">
                <a:tc>
                  <a:txBody>
                    <a:bodyPr/>
                    <a:lstStyle/>
                    <a:p>
                      <a:pPr algn="ctr">
                        <a:lnSpc>
                          <a:spcPct val="107000"/>
                        </a:lnSpc>
                        <a:spcAft>
                          <a:spcPts val="800"/>
                        </a:spcAft>
                      </a:pPr>
                      <a:r>
                        <a:rPr lang="ru-RU" sz="1600" dirty="0">
                          <a:solidFill>
                            <a:schemeClr val="tx1"/>
                          </a:solidFill>
                          <a:effectLst/>
                          <a:latin typeface="Arial" panose="020B0604020202020204" pitchFamily="34" charset="0"/>
                          <a:cs typeface="Arial" panose="020B0604020202020204" pitchFamily="34" charset="0"/>
                        </a:rPr>
                        <a:t>Предиктор</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smtClean="0">
                          <a:solidFill>
                            <a:schemeClr val="tx1"/>
                          </a:solidFill>
                          <a:effectLst/>
                          <a:latin typeface="Arial" panose="020B0604020202020204" pitchFamily="34" charset="0"/>
                          <a:cs typeface="Arial" panose="020B0604020202020204" pitchFamily="34" charset="0"/>
                        </a:rPr>
                        <a:t>Коэффициент </a:t>
                      </a:r>
                      <a:r>
                        <a:rPr lang="en-US" sz="1600" dirty="0" smtClean="0">
                          <a:solidFill>
                            <a:schemeClr val="tx1"/>
                          </a:solidFill>
                          <a:effectLst/>
                          <a:latin typeface="Arial" panose="020B0604020202020204" pitchFamily="34" charset="0"/>
                          <a:cs typeface="Arial" panose="020B0604020202020204" pitchFamily="34" charset="0"/>
                        </a:rPr>
                        <a:t>(</a:t>
                      </a:r>
                      <a:r>
                        <a:rPr lang="en-US" sz="1600" dirty="0" err="1" smtClean="0">
                          <a:solidFill>
                            <a:schemeClr val="tx1"/>
                          </a:solidFill>
                          <a:effectLst/>
                          <a:latin typeface="Arial" panose="020B0604020202020204" pitchFamily="34" charset="0"/>
                          <a:cs typeface="Arial" panose="020B0604020202020204" pitchFamily="34" charset="0"/>
                        </a:rPr>
                        <a:t>lnOR</a:t>
                      </a:r>
                      <a:r>
                        <a:rPr lang="en-US" sz="1600" dirty="0" smtClean="0">
                          <a:solidFill>
                            <a:schemeClr val="tx1"/>
                          </a:solidFill>
                          <a:effectLst/>
                          <a:latin typeface="Arial" panose="020B0604020202020204" pitchFamily="34" charset="0"/>
                          <a:cs typeface="Arial" panose="020B0604020202020204" pitchFamily="34" charset="0"/>
                        </a:rPr>
                        <a:t>)</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en-US" sz="1600" dirty="0">
                          <a:solidFill>
                            <a:schemeClr val="tx1"/>
                          </a:solidFill>
                          <a:effectLst/>
                          <a:latin typeface="Arial" panose="020B0604020202020204" pitchFamily="34" charset="0"/>
                          <a:cs typeface="Arial" panose="020B0604020202020204" pitchFamily="34" charset="0"/>
                        </a:rPr>
                        <a:t>p-</a:t>
                      </a:r>
                      <a:r>
                        <a:rPr lang="ru-RU" sz="1600" dirty="0" smtClean="0">
                          <a:solidFill>
                            <a:schemeClr val="tx1"/>
                          </a:solidFill>
                          <a:effectLst/>
                          <a:latin typeface="Arial" panose="020B0604020202020204" pitchFamily="34" charset="0"/>
                          <a:cs typeface="Arial" panose="020B0604020202020204" pitchFamily="34" charset="0"/>
                        </a:rPr>
                        <a:t>значение</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ВПЧ 16 типа </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2,2050</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smtClean="0">
                          <a:solidFill>
                            <a:schemeClr val="tx1"/>
                          </a:solidFill>
                          <a:effectLst/>
                          <a:latin typeface="Arial" panose="020B0604020202020204" pitchFamily="34" charset="0"/>
                          <a:cs typeface="Arial" panose="020B0604020202020204" pitchFamily="34" charset="0"/>
                        </a:rPr>
                        <a:t>9,69</a:t>
                      </a:r>
                      <a:r>
                        <a:rPr lang="en-US" sz="1600" dirty="0" smtClean="0">
                          <a:solidFill>
                            <a:schemeClr val="tx1"/>
                          </a:solidFill>
                          <a:effectLst/>
                          <a:latin typeface="Arial" panose="020B0604020202020204" pitchFamily="34" charset="0"/>
                          <a:cs typeface="Arial" panose="020B0604020202020204" pitchFamily="34" charset="0"/>
                        </a:rPr>
                        <a:t>*x</a:t>
                      </a:r>
                      <a:r>
                        <a:rPr lang="ru-RU" sz="1600" dirty="0" smtClean="0">
                          <a:solidFill>
                            <a:schemeClr val="tx1"/>
                          </a:solidFill>
                          <a:effectLst/>
                          <a:latin typeface="Arial" panose="020B0604020202020204" pitchFamily="34" charset="0"/>
                          <a:cs typeface="Arial" panose="020B0604020202020204" pitchFamily="34" charset="0"/>
                        </a:rPr>
                        <a:t>10</a:t>
                      </a:r>
                      <a:r>
                        <a:rPr lang="ru-RU" sz="1600" baseline="30000" dirty="0" smtClean="0">
                          <a:solidFill>
                            <a:schemeClr val="tx1"/>
                          </a:solidFill>
                          <a:effectLst/>
                          <a:latin typeface="Arial" panose="020B0604020202020204" pitchFamily="34" charset="0"/>
                          <a:cs typeface="Arial" panose="020B0604020202020204" pitchFamily="34" charset="0"/>
                        </a:rPr>
                        <a:t>-10</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ВПЧ 18 типа</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2,1648</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0,00046</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ВПЧ 45 типа</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1,2227</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0,03222</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rs9271898</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-0,4626</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0,03206</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rs2516448</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-0,6043</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0,00799</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1481">
                <a:tc>
                  <a:txBody>
                    <a:bodyPr/>
                    <a:lstStyle/>
                    <a:p>
                      <a:pPr algn="ctr">
                        <a:lnSpc>
                          <a:spcPct val="107000"/>
                        </a:lnSpc>
                        <a:spcAft>
                          <a:spcPts val="0"/>
                        </a:spcAft>
                      </a:pPr>
                      <a:r>
                        <a:rPr lang="ru-RU" sz="1600" b="0" dirty="0">
                          <a:solidFill>
                            <a:schemeClr val="tx1"/>
                          </a:solidFill>
                          <a:effectLst/>
                          <a:latin typeface="Arial" panose="020B0604020202020204" pitchFamily="34" charset="0"/>
                          <a:cs typeface="Arial" panose="020B0604020202020204" pitchFamily="34" charset="0"/>
                        </a:rPr>
                        <a:t>rs55986091</a:t>
                      </a:r>
                      <a:endParaRPr lang="ru-RU" sz="1600" b="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-0,7620</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0"/>
                        </a:spcAft>
                      </a:pPr>
                      <a:r>
                        <a:rPr lang="ru-RU" sz="1600" dirty="0">
                          <a:solidFill>
                            <a:schemeClr val="tx1"/>
                          </a:solidFill>
                          <a:effectLst/>
                          <a:latin typeface="Arial" panose="020B0604020202020204" pitchFamily="34" charset="0"/>
                          <a:cs typeface="Arial" panose="020B0604020202020204" pitchFamily="34" charset="0"/>
                        </a:rPr>
                        <a:t>0,00702</a:t>
                      </a:r>
                      <a:endParaRPr lang="ru-RU"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1441" marR="4144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Заголовок 1"/>
          <p:cNvSpPr txBox="1">
            <a:spLocks/>
          </p:cNvSpPr>
          <p:nvPr/>
        </p:nvSpPr>
        <p:spPr bwMode="auto">
          <a:xfrm>
            <a:off x="0" y="24825"/>
            <a:ext cx="9144000" cy="5847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ru-RU" sz="3200" b="1" dirty="0" smtClean="0">
                <a:solidFill>
                  <a:srgbClr val="0000FF"/>
                </a:solidFill>
                <a:latin typeface="Calibri" pitchFamily="34" charset="0"/>
                <a:ea typeface="+mn-ea"/>
                <a:cs typeface="Arial" pitchFamily="34" charset="0"/>
              </a:rPr>
              <a:t>Коэффициенты для к р</a:t>
            </a:r>
            <a:endParaRPr lang="ru-RU" sz="3200" b="1" dirty="0">
              <a:solidFill>
                <a:srgbClr val="0000FF"/>
              </a:solidFill>
              <a:latin typeface="Calibri" pitchFamily="34" charset="0"/>
              <a:ea typeface="+mn-ea"/>
              <a:cs typeface="Arial" pitchFamily="34" charset="0"/>
            </a:endParaRPr>
          </a:p>
        </p:txBody>
      </p:sp>
    </p:spTree>
    <p:extLst>
      <p:ext uri="{BB962C8B-B14F-4D97-AF65-F5344CB8AC3E}">
        <p14:creationId xmlns:p14="http://schemas.microsoft.com/office/powerpoint/2010/main" val="3750813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p:cNvSpPr>
            <a:spLocks noGrp="1"/>
          </p:cNvSpPr>
          <p:nvPr>
            <p:ph type="title"/>
          </p:nvPr>
        </p:nvSpPr>
        <p:spPr>
          <a:xfrm>
            <a:off x="0" y="0"/>
            <a:ext cx="9144000" cy="584775"/>
          </a:xfrm>
          <a:noFill/>
          <a:ln w="9525">
            <a:noFill/>
            <a:miter lim="800000"/>
            <a:headEnd/>
            <a:tailEnd/>
          </a:ln>
        </p:spPr>
        <p:txBody>
          <a:bodyPr vert="horz" wrap="square" lIns="91440" tIns="45720" rIns="91440" bIns="45720" numCol="1" anchor="ctr" anchorCtr="0" compatLnSpc="1">
            <a:prstTxWarp prst="textNoShape">
              <a:avLst/>
            </a:prstTxWarp>
            <a:spAutoFit/>
          </a:bodyPr>
          <a:lstStyle/>
          <a:p>
            <a:r>
              <a:rPr lang="ru-RU" sz="3200" b="1" dirty="0">
                <a:solidFill>
                  <a:srgbClr val="0000FF"/>
                </a:solidFill>
                <a:latin typeface="Calibri" pitchFamily="34" charset="0"/>
                <a:ea typeface="+mn-ea"/>
                <a:cs typeface="Arial" pitchFamily="34" charset="0"/>
              </a:rPr>
              <a:t>Кумулятивный </a:t>
            </a:r>
            <a:r>
              <a:rPr lang="ru-RU" sz="3200" b="1" dirty="0" smtClean="0">
                <a:solidFill>
                  <a:srgbClr val="0000FF"/>
                </a:solidFill>
                <a:latin typeface="Calibri" pitchFamily="34" charset="0"/>
                <a:ea typeface="+mn-ea"/>
                <a:cs typeface="Arial" pitchFamily="34" charset="0"/>
              </a:rPr>
              <a:t>риск</a:t>
            </a:r>
            <a:r>
              <a:rPr lang="en-US" sz="3200" b="1" dirty="0" smtClean="0">
                <a:solidFill>
                  <a:srgbClr val="0000FF"/>
                </a:solidFill>
                <a:latin typeface="Calibri" pitchFamily="34" charset="0"/>
                <a:ea typeface="+mn-ea"/>
                <a:cs typeface="Arial" pitchFamily="34" charset="0"/>
              </a:rPr>
              <a:t> </a:t>
            </a:r>
            <a:r>
              <a:rPr lang="ru-RU" sz="3200" b="1" dirty="0" err="1" smtClean="0">
                <a:solidFill>
                  <a:srgbClr val="0000FF"/>
                </a:solidFill>
                <a:latin typeface="Calibri" pitchFamily="34" charset="0"/>
                <a:ea typeface="+mn-ea"/>
                <a:cs typeface="Arial" pitchFamily="34" charset="0"/>
              </a:rPr>
              <a:t>РШМ</a:t>
            </a:r>
            <a:r>
              <a:rPr lang="ru-RU" sz="3200" b="1" dirty="0" smtClean="0">
                <a:solidFill>
                  <a:srgbClr val="0000FF"/>
                </a:solidFill>
                <a:latin typeface="Calibri" pitchFamily="34" charset="0"/>
                <a:ea typeface="+mn-ea"/>
                <a:cs typeface="Arial" pitchFamily="34" charset="0"/>
              </a:rPr>
              <a:t> </a:t>
            </a:r>
            <a:r>
              <a:rPr lang="en-US" sz="3200" b="1" dirty="0" smtClean="0">
                <a:solidFill>
                  <a:srgbClr val="0000FF"/>
                </a:solidFill>
                <a:latin typeface="Calibri" pitchFamily="34" charset="0"/>
                <a:ea typeface="+mn-ea"/>
                <a:cs typeface="Arial" pitchFamily="34" charset="0"/>
              </a:rPr>
              <a:t>vs </a:t>
            </a:r>
            <a:r>
              <a:rPr lang="ru-RU" sz="3200" b="1" dirty="0" err="1" smtClean="0">
                <a:solidFill>
                  <a:srgbClr val="0000FF"/>
                </a:solidFill>
                <a:latin typeface="Calibri" pitchFamily="34" charset="0"/>
                <a:ea typeface="+mn-ea"/>
                <a:cs typeface="Arial" pitchFamily="34" charset="0"/>
              </a:rPr>
              <a:t>ВПЧ</a:t>
            </a:r>
            <a:r>
              <a:rPr lang="ru-RU" sz="3200" b="1" dirty="0">
                <a:solidFill>
                  <a:srgbClr val="0000FF"/>
                </a:solidFill>
                <a:latin typeface="Calibri" pitchFamily="34" charset="0"/>
                <a:ea typeface="+mn-ea"/>
                <a:cs typeface="Arial" pitchFamily="34" charset="0"/>
              </a:rPr>
              <a:t>+</a:t>
            </a:r>
          </a:p>
        </p:txBody>
      </p:sp>
      <p:sp>
        <p:nvSpPr>
          <p:cNvPr id="3" name="TextBox 2"/>
          <p:cNvSpPr txBox="1"/>
          <p:nvPr/>
        </p:nvSpPr>
        <p:spPr>
          <a:xfrm>
            <a:off x="2028826" y="4507468"/>
            <a:ext cx="821059" cy="369332"/>
          </a:xfrm>
          <a:prstGeom prst="rect">
            <a:avLst/>
          </a:prstGeom>
          <a:noFill/>
        </p:spPr>
        <p:txBody>
          <a:bodyPr wrap="none" rtlCol="0">
            <a:spAutoFit/>
          </a:bodyPr>
          <a:lstStyle/>
          <a:p>
            <a:r>
              <a:rPr lang="ru-RU" dirty="0" smtClean="0"/>
              <a:t>Порог</a:t>
            </a:r>
            <a:endParaRPr lang="ru-RU" dirty="0"/>
          </a:p>
        </p:txBody>
      </p:sp>
      <p:sp>
        <p:nvSpPr>
          <p:cNvPr id="22" name="TextBox 21"/>
          <p:cNvSpPr txBox="1"/>
          <p:nvPr/>
        </p:nvSpPr>
        <p:spPr>
          <a:xfrm rot="16200000">
            <a:off x="-105453" y="2534096"/>
            <a:ext cx="1149033" cy="369332"/>
          </a:xfrm>
          <a:prstGeom prst="rect">
            <a:avLst/>
          </a:prstGeom>
          <a:noFill/>
        </p:spPr>
        <p:txBody>
          <a:bodyPr wrap="none" rtlCol="0">
            <a:spAutoFit/>
          </a:bodyPr>
          <a:lstStyle/>
          <a:p>
            <a:r>
              <a:rPr lang="ru-RU" dirty="0" smtClean="0"/>
              <a:t>Точность</a:t>
            </a:r>
            <a:endParaRPr lang="ru-RU" dirty="0"/>
          </a:p>
        </p:txBody>
      </p:sp>
      <p:pic>
        <p:nvPicPr>
          <p:cNvPr id="4" name="Рисунок 3"/>
          <p:cNvPicPr>
            <a:picLocks noChangeAspect="1"/>
          </p:cNvPicPr>
          <p:nvPr/>
        </p:nvPicPr>
        <p:blipFill rotWithShape="1">
          <a:blip r:embed="rId3"/>
          <a:srcRect l="5422" t="9789" r="4217" b="7982"/>
          <a:stretch/>
        </p:blipFill>
        <p:spPr>
          <a:xfrm>
            <a:off x="607562" y="1207055"/>
            <a:ext cx="3626826" cy="3300413"/>
          </a:xfrm>
          <a:prstGeom prst="rect">
            <a:avLst/>
          </a:prstGeom>
        </p:spPr>
      </p:pic>
      <p:pic>
        <p:nvPicPr>
          <p:cNvPr id="5" name="Рисунок 4"/>
          <p:cNvPicPr>
            <a:picLocks noChangeAspect="1"/>
          </p:cNvPicPr>
          <p:nvPr/>
        </p:nvPicPr>
        <p:blipFill rotWithShape="1">
          <a:blip r:embed="rId4"/>
          <a:srcRect l="6024" t="10089" r="3917" b="6626"/>
          <a:stretch/>
        </p:blipFill>
        <p:spPr>
          <a:xfrm>
            <a:off x="628650" y="1258789"/>
            <a:ext cx="3605738" cy="3334403"/>
          </a:xfrm>
          <a:prstGeom prst="rect">
            <a:avLst/>
          </a:prstGeom>
        </p:spPr>
      </p:pic>
      <p:sp>
        <p:nvSpPr>
          <p:cNvPr id="11" name="Объект 2"/>
          <p:cNvSpPr txBox="1">
            <a:spLocks/>
          </p:cNvSpPr>
          <p:nvPr/>
        </p:nvSpPr>
        <p:spPr>
          <a:xfrm>
            <a:off x="4398169" y="1097370"/>
            <a:ext cx="4364831" cy="73143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ru-RU" sz="2100" dirty="0"/>
              <a:t>Результат уравнения выше 0,45 – риск РШМ, при наличие ВПЧ</a:t>
            </a:r>
          </a:p>
          <a:p>
            <a:pPr marL="0" indent="0" algn="ctr">
              <a:buNone/>
            </a:pPr>
            <a:endParaRPr lang="ru-RU" sz="2100" i="1" dirty="0"/>
          </a:p>
        </p:txBody>
      </p:sp>
      <p:cxnSp>
        <p:nvCxnSpPr>
          <p:cNvPr id="12" name="Прямая со стрелкой 11"/>
          <p:cNvCxnSpPr/>
          <p:nvPr/>
        </p:nvCxnSpPr>
        <p:spPr>
          <a:xfrm>
            <a:off x="6629400" y="1946675"/>
            <a:ext cx="0" cy="6441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Объект 2"/>
          <p:cNvSpPr>
            <a:spLocks noGrp="1"/>
          </p:cNvSpPr>
          <p:nvPr>
            <p:ph idx="1"/>
          </p:nvPr>
        </p:nvSpPr>
        <p:spPr>
          <a:xfrm>
            <a:off x="4694634" y="2592244"/>
            <a:ext cx="4119563" cy="731430"/>
          </a:xfrm>
        </p:spPr>
        <p:txBody>
          <a:bodyPr/>
          <a:lstStyle/>
          <a:p>
            <a:pPr marL="0" indent="0">
              <a:buNone/>
            </a:pPr>
            <a:r>
              <a:rPr lang="ru-RU" sz="2800" dirty="0" smtClean="0"/>
              <a:t>Точность модели </a:t>
            </a:r>
            <a:r>
              <a:rPr lang="ru-RU" sz="2800" dirty="0"/>
              <a:t>= </a:t>
            </a:r>
            <a:r>
              <a:rPr lang="ru-RU" sz="2800" dirty="0" smtClean="0"/>
              <a:t>0</a:t>
            </a:r>
            <a:r>
              <a:rPr lang="en-US" sz="2800" dirty="0" smtClean="0"/>
              <a:t>,</a:t>
            </a:r>
            <a:r>
              <a:rPr lang="ru-RU" sz="2800" dirty="0" smtClean="0"/>
              <a:t>78</a:t>
            </a:r>
          </a:p>
          <a:p>
            <a:pPr marL="0" indent="0">
              <a:buNone/>
            </a:pPr>
            <a:endParaRPr lang="ru-RU" sz="2800" i="1" dirty="0"/>
          </a:p>
        </p:txBody>
      </p:sp>
    </p:spTree>
    <p:extLst>
      <p:ext uri="{BB962C8B-B14F-4D97-AF65-F5344CB8AC3E}">
        <p14:creationId xmlns:p14="http://schemas.microsoft.com/office/powerpoint/2010/main" val="39907161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Прямая со стрелкой 3"/>
          <p:cNvCxnSpPr/>
          <p:nvPr/>
        </p:nvCxnSpPr>
        <p:spPr>
          <a:xfrm>
            <a:off x="4506117" y="2085584"/>
            <a:ext cx="0" cy="4320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Объект 2"/>
          <p:cNvSpPr>
            <a:spLocks noGrp="1"/>
          </p:cNvSpPr>
          <p:nvPr>
            <p:ph idx="1"/>
          </p:nvPr>
        </p:nvSpPr>
        <p:spPr>
          <a:xfrm>
            <a:off x="2945683" y="1470543"/>
            <a:ext cx="2954669" cy="612229"/>
          </a:xfrm>
        </p:spPr>
        <p:txBody>
          <a:bodyPr>
            <a:normAutofit fontScale="85000" lnSpcReduction="20000"/>
          </a:bodyPr>
          <a:lstStyle/>
          <a:p>
            <a:pPr marL="0" indent="0" algn="ctr">
              <a:buNone/>
            </a:pPr>
            <a:r>
              <a:rPr lang="ru-RU" sz="1500" dirty="0">
                <a:latin typeface="Golos UI" panose="020B0604020202020204" charset="-52"/>
                <a:cs typeface="Golos UI" panose="020B0604020202020204" charset="-52"/>
              </a:rPr>
              <a:t>Прогноз с помощью логистической регрессии</a:t>
            </a:r>
          </a:p>
          <a:p>
            <a:pPr marL="0" indent="0" algn="ctr">
              <a:buNone/>
            </a:pPr>
            <a:r>
              <a:rPr lang="ru-RU" sz="1500" dirty="0">
                <a:latin typeface="Golos UI" panose="020B0604020202020204" charset="-52"/>
                <a:cs typeface="Golos UI" panose="020B0604020202020204" charset="-52"/>
              </a:rPr>
              <a:t>Точность модели = 0</a:t>
            </a:r>
            <a:r>
              <a:rPr lang="en-US" sz="1500" dirty="0">
                <a:latin typeface="Golos UI" panose="020B0604020202020204" charset="-52"/>
                <a:cs typeface="Golos UI" panose="020B0604020202020204" charset="-52"/>
              </a:rPr>
              <a:t>,</a:t>
            </a:r>
            <a:r>
              <a:rPr lang="ru-RU" sz="1500" dirty="0">
                <a:latin typeface="Golos UI" panose="020B0604020202020204" charset="-52"/>
                <a:cs typeface="Golos UI" panose="020B0604020202020204" charset="-52"/>
              </a:rPr>
              <a:t>78</a:t>
            </a:r>
          </a:p>
          <a:p>
            <a:pPr marL="0" indent="0">
              <a:buNone/>
            </a:pPr>
            <a:endParaRPr lang="ru-RU" sz="1500" i="1" dirty="0">
              <a:latin typeface="Golos UI" panose="020B0604020202020204" charset="-52"/>
              <a:cs typeface="Golos UI" panose="020B0604020202020204" charset="-52"/>
            </a:endParaRPr>
          </a:p>
        </p:txBody>
      </p:sp>
      <p:sp>
        <p:nvSpPr>
          <p:cNvPr id="6" name="Объект 2"/>
          <p:cNvSpPr txBox="1">
            <a:spLocks/>
          </p:cNvSpPr>
          <p:nvPr/>
        </p:nvSpPr>
        <p:spPr>
          <a:xfrm>
            <a:off x="2507416" y="2514600"/>
            <a:ext cx="3997403" cy="687348"/>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ru-RU" sz="1800" dirty="0">
                <a:latin typeface="Golos UI" panose="020B0604020202020204" charset="-52"/>
                <a:cs typeface="Golos UI" panose="020B0604020202020204" charset="-52"/>
              </a:rPr>
              <a:t>Можно сделать лучше, используя машинное обучение</a:t>
            </a:r>
          </a:p>
          <a:p>
            <a:pPr marL="0" indent="0">
              <a:buNone/>
            </a:pPr>
            <a:endParaRPr lang="ru-RU" sz="1800" i="1" dirty="0">
              <a:latin typeface="Golos UI" panose="020B0604020202020204" charset="-52"/>
              <a:cs typeface="Golos UI" panose="020B0604020202020204" charset="-52"/>
            </a:endParaRPr>
          </a:p>
        </p:txBody>
      </p:sp>
      <p:cxnSp>
        <p:nvCxnSpPr>
          <p:cNvPr id="7" name="Прямая со стрелкой 6"/>
          <p:cNvCxnSpPr/>
          <p:nvPr/>
        </p:nvCxnSpPr>
        <p:spPr>
          <a:xfrm flipH="1">
            <a:off x="2394229" y="3194870"/>
            <a:ext cx="486054" cy="1944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Объект 2"/>
          <p:cNvSpPr txBox="1">
            <a:spLocks/>
          </p:cNvSpPr>
          <p:nvPr/>
        </p:nvSpPr>
        <p:spPr>
          <a:xfrm>
            <a:off x="926260" y="3548604"/>
            <a:ext cx="1621646" cy="32180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sz="1500" dirty="0">
                <a:latin typeface="Golos UI" panose="020B0604020202020204" charset="-52"/>
                <a:cs typeface="Golos UI" panose="020B0604020202020204" charset="-52"/>
              </a:rPr>
              <a:t>Случайные леса</a:t>
            </a:r>
            <a:endParaRPr lang="ru-RU" sz="1500" i="1" dirty="0">
              <a:latin typeface="Golos UI" panose="020B0604020202020204" charset="-52"/>
              <a:cs typeface="Golos UI" panose="020B0604020202020204" charset="-52"/>
            </a:endParaRPr>
          </a:p>
        </p:txBody>
      </p:sp>
      <p:cxnSp>
        <p:nvCxnSpPr>
          <p:cNvPr id="9" name="Прямая со стрелкой 8"/>
          <p:cNvCxnSpPr/>
          <p:nvPr/>
        </p:nvCxnSpPr>
        <p:spPr>
          <a:xfrm>
            <a:off x="3528355" y="3222857"/>
            <a:ext cx="0" cy="332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Объект 2"/>
          <p:cNvSpPr txBox="1">
            <a:spLocks/>
          </p:cNvSpPr>
          <p:nvPr/>
        </p:nvSpPr>
        <p:spPr>
          <a:xfrm>
            <a:off x="2758770" y="3534759"/>
            <a:ext cx="2404733" cy="399252"/>
          </a:xfrm>
          <a:prstGeom prst="rect">
            <a:avLst/>
          </a:prstGeom>
        </p:spPr>
        <p:txBody>
          <a:bodyPr vert="horz" lIns="68580" tIns="34290" rIns="68580" bIns="3429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latin typeface="Golos UI" panose="020B0604020202020204" charset="-52"/>
                <a:cs typeface="Golos UI" panose="020B0604020202020204" charset="-52"/>
              </a:rPr>
              <a:t>Gradient Boosting Machine</a:t>
            </a:r>
            <a:endParaRPr lang="ru-RU" sz="1500" dirty="0">
              <a:latin typeface="Golos UI" panose="020B0604020202020204" charset="-52"/>
              <a:cs typeface="Golos UI" panose="020B0604020202020204" charset="-52"/>
            </a:endParaRPr>
          </a:p>
          <a:p>
            <a:pPr marL="0" indent="0">
              <a:buNone/>
            </a:pPr>
            <a:endParaRPr lang="ru-RU" sz="1500" i="1" dirty="0">
              <a:latin typeface="Golos UI" panose="020B0604020202020204" charset="-52"/>
              <a:cs typeface="Golos UI" panose="020B0604020202020204" charset="-52"/>
            </a:endParaRPr>
          </a:p>
        </p:txBody>
      </p:sp>
      <p:sp>
        <p:nvSpPr>
          <p:cNvPr id="11" name="Объект 2"/>
          <p:cNvSpPr txBox="1">
            <a:spLocks/>
          </p:cNvSpPr>
          <p:nvPr/>
        </p:nvSpPr>
        <p:spPr>
          <a:xfrm>
            <a:off x="5152021" y="3509879"/>
            <a:ext cx="903134" cy="39925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err="1">
                <a:latin typeface="Golos UI" panose="020B0604020202020204" charset="-52"/>
                <a:cs typeface="Golos UI" panose="020B0604020202020204" charset="-52"/>
              </a:rPr>
              <a:t>XGBoost</a:t>
            </a:r>
            <a:endParaRPr lang="ru-RU" sz="1500" dirty="0">
              <a:latin typeface="Golos UI" panose="020B0604020202020204" charset="-52"/>
              <a:cs typeface="Golos UI" panose="020B0604020202020204" charset="-52"/>
            </a:endParaRPr>
          </a:p>
        </p:txBody>
      </p:sp>
      <p:sp>
        <p:nvSpPr>
          <p:cNvPr id="12" name="Объект 2"/>
          <p:cNvSpPr txBox="1">
            <a:spLocks/>
          </p:cNvSpPr>
          <p:nvPr/>
        </p:nvSpPr>
        <p:spPr>
          <a:xfrm>
            <a:off x="6740398" y="3389291"/>
            <a:ext cx="1136885" cy="39925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ru-RU" sz="1500" dirty="0">
                <a:latin typeface="Golos UI" panose="020B0604020202020204" charset="-52"/>
                <a:cs typeface="Golos UI" panose="020B0604020202020204" charset="-52"/>
              </a:rPr>
              <a:t>Нейронная сеть</a:t>
            </a:r>
          </a:p>
        </p:txBody>
      </p:sp>
      <p:cxnSp>
        <p:nvCxnSpPr>
          <p:cNvPr id="13" name="Прямая со стрелкой 12"/>
          <p:cNvCxnSpPr/>
          <p:nvPr/>
        </p:nvCxnSpPr>
        <p:spPr>
          <a:xfrm>
            <a:off x="5472571" y="3149775"/>
            <a:ext cx="0" cy="332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a:off x="6286389" y="3113261"/>
            <a:ext cx="414244" cy="163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Объект 2"/>
          <p:cNvSpPr txBox="1">
            <a:spLocks/>
          </p:cNvSpPr>
          <p:nvPr/>
        </p:nvSpPr>
        <p:spPr>
          <a:xfrm>
            <a:off x="926260" y="3974566"/>
            <a:ext cx="1565753" cy="306713"/>
          </a:xfrm>
          <a:prstGeom prst="rect">
            <a:avLst/>
          </a:prstGeom>
          <a:ln w="19050">
            <a:solidFill>
              <a:srgbClr val="002060"/>
            </a:solidFill>
          </a:ln>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500" b="1" dirty="0">
                <a:latin typeface="Golos UI" panose="020B0604020202020204" charset="-52"/>
                <a:cs typeface="Golos UI" panose="020B0604020202020204" charset="-52"/>
              </a:rPr>
              <a:t>Точность = 0</a:t>
            </a:r>
            <a:r>
              <a:rPr lang="en-US" sz="1500" b="1" dirty="0" smtClean="0">
                <a:latin typeface="Golos UI" panose="020B0604020202020204" charset="-52"/>
                <a:cs typeface="Golos UI" panose="020B0604020202020204" charset="-52"/>
              </a:rPr>
              <a:t>,XXX</a:t>
            </a:r>
            <a:endParaRPr lang="ru-RU" sz="1500" b="1" dirty="0">
              <a:latin typeface="Golos UI" panose="020B0604020202020204" charset="-52"/>
              <a:cs typeface="Golos UI" panose="020B0604020202020204" charset="-52"/>
            </a:endParaRPr>
          </a:p>
          <a:p>
            <a:pPr marL="0" indent="0">
              <a:buNone/>
            </a:pPr>
            <a:endParaRPr lang="ru-RU" sz="1500" b="1" i="1" dirty="0">
              <a:latin typeface="Golos UI" panose="020B0604020202020204" charset="-52"/>
              <a:cs typeface="Golos UI" panose="020B0604020202020204" charset="-52"/>
            </a:endParaRPr>
          </a:p>
        </p:txBody>
      </p:sp>
      <p:sp>
        <p:nvSpPr>
          <p:cNvPr id="16" name="Объект 2"/>
          <p:cNvSpPr txBox="1">
            <a:spLocks/>
          </p:cNvSpPr>
          <p:nvPr/>
        </p:nvSpPr>
        <p:spPr>
          <a:xfrm>
            <a:off x="3021320" y="3953920"/>
            <a:ext cx="1620138" cy="306713"/>
          </a:xfrm>
          <a:prstGeom prst="rect">
            <a:avLst/>
          </a:prstGeom>
          <a:ln w="19050">
            <a:solidFill>
              <a:srgbClr val="002060"/>
            </a:solidFill>
          </a:ln>
        </p:spPr>
        <p:txBody>
          <a:bodyPr vert="horz" lIns="68580" tIns="34290" rIns="68580" bIns="3429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ru-RU" sz="1500" b="1" dirty="0">
                <a:latin typeface="Golos UI" panose="020B0604020202020204" charset="-52"/>
                <a:cs typeface="Golos UI" panose="020B0604020202020204" charset="-52"/>
              </a:rPr>
              <a:t>Точность = </a:t>
            </a:r>
            <a:r>
              <a:rPr lang="ru-RU" sz="1500" b="1" dirty="0" smtClean="0">
                <a:latin typeface="Golos UI" panose="020B0604020202020204" charset="-52"/>
                <a:cs typeface="Golos UI" panose="020B0604020202020204" charset="-52"/>
              </a:rPr>
              <a:t>0,</a:t>
            </a:r>
            <a:r>
              <a:rPr lang="en-US" sz="1500" b="1" dirty="0" err="1" smtClean="0">
                <a:latin typeface="Golos UI" panose="020B0604020202020204" charset="-52"/>
                <a:cs typeface="Golos UI" panose="020B0604020202020204" charset="-52"/>
              </a:rPr>
              <a:t>YYY</a:t>
            </a:r>
            <a:endParaRPr lang="ru-RU" sz="1500" b="1" dirty="0">
              <a:latin typeface="Golos UI" panose="020B0604020202020204" charset="-52"/>
              <a:cs typeface="Golos UI" panose="020B0604020202020204" charset="-52"/>
            </a:endParaRPr>
          </a:p>
          <a:p>
            <a:pPr marL="0" indent="0" algn="ctr">
              <a:buNone/>
            </a:pPr>
            <a:endParaRPr lang="ru-RU" sz="1500" i="1" dirty="0">
              <a:latin typeface="Golos UI" panose="020B0604020202020204" charset="-52"/>
              <a:cs typeface="Golos UI" panose="020B0604020202020204" charset="-52"/>
            </a:endParaRPr>
          </a:p>
        </p:txBody>
      </p:sp>
      <p:sp>
        <p:nvSpPr>
          <p:cNvPr id="17" name="Объект 2"/>
          <p:cNvSpPr txBox="1">
            <a:spLocks/>
          </p:cNvSpPr>
          <p:nvPr/>
        </p:nvSpPr>
        <p:spPr>
          <a:xfrm>
            <a:off x="4861021" y="3954015"/>
            <a:ext cx="1533387" cy="306713"/>
          </a:xfrm>
          <a:prstGeom prst="rect">
            <a:avLst/>
          </a:prstGeom>
          <a:ln w="19050">
            <a:solidFill>
              <a:srgbClr val="002060"/>
            </a:solidFill>
          </a:ln>
        </p:spPr>
        <p:txBody>
          <a:bodyPr vert="horz" lIns="68580" tIns="34290" rIns="68580" bIns="3429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ru-RU" sz="1500" b="1" dirty="0">
                <a:latin typeface="Golos UI" panose="020B0604020202020204" charset="-52"/>
                <a:cs typeface="Golos UI" panose="020B0604020202020204" charset="-52"/>
              </a:rPr>
              <a:t>Точность = </a:t>
            </a:r>
            <a:r>
              <a:rPr lang="ru-RU" sz="1500" b="1" dirty="0" smtClean="0">
                <a:latin typeface="Golos UI" panose="020B0604020202020204" charset="-52"/>
                <a:cs typeface="Golos UI" panose="020B0604020202020204" charset="-52"/>
              </a:rPr>
              <a:t>0,</a:t>
            </a:r>
            <a:r>
              <a:rPr lang="en-US" sz="1500" b="1" dirty="0" err="1" smtClean="0">
                <a:latin typeface="Golos UI" panose="020B0604020202020204" charset="-52"/>
                <a:cs typeface="Golos UI" panose="020B0604020202020204" charset="-52"/>
              </a:rPr>
              <a:t>ZZZ</a:t>
            </a:r>
            <a:endParaRPr lang="ru-RU" sz="1500" b="1" dirty="0">
              <a:latin typeface="Golos UI" panose="020B0604020202020204" charset="-52"/>
              <a:cs typeface="Golos UI" panose="020B0604020202020204" charset="-52"/>
            </a:endParaRPr>
          </a:p>
          <a:p>
            <a:pPr marL="0" indent="0" algn="ctr">
              <a:buNone/>
            </a:pPr>
            <a:endParaRPr lang="ru-RU" sz="1500" i="1" dirty="0">
              <a:latin typeface="Golos UI" panose="020B0604020202020204" charset="-52"/>
              <a:cs typeface="Golos UI" panose="020B0604020202020204" charset="-52"/>
            </a:endParaRPr>
          </a:p>
        </p:txBody>
      </p:sp>
      <p:sp>
        <p:nvSpPr>
          <p:cNvPr id="18" name="Объект 2"/>
          <p:cNvSpPr txBox="1">
            <a:spLocks/>
          </p:cNvSpPr>
          <p:nvPr/>
        </p:nvSpPr>
        <p:spPr>
          <a:xfrm>
            <a:off x="6613970" y="3967328"/>
            <a:ext cx="1724564" cy="313951"/>
          </a:xfrm>
          <a:prstGeom prst="rect">
            <a:avLst/>
          </a:prstGeom>
          <a:ln w="19050">
            <a:solidFill>
              <a:srgbClr val="002060"/>
            </a:solidFill>
          </a:ln>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ru-RU" sz="1500" b="1" dirty="0">
                <a:latin typeface="Golos UI" panose="020B0604020202020204" charset="-52"/>
                <a:cs typeface="Golos UI" panose="020B0604020202020204" charset="-52"/>
              </a:rPr>
              <a:t>Точность = </a:t>
            </a:r>
            <a:r>
              <a:rPr lang="ru-RU" sz="1500" b="1" dirty="0" smtClean="0">
                <a:latin typeface="Golos UI" panose="020B0604020202020204" charset="-52"/>
                <a:cs typeface="Golos UI" panose="020B0604020202020204" charset="-52"/>
              </a:rPr>
              <a:t>0,</a:t>
            </a:r>
            <a:r>
              <a:rPr lang="en-US" sz="1500" b="1" dirty="0" smtClean="0">
                <a:latin typeface="Golos UI" panose="020B0604020202020204" charset="-52"/>
                <a:cs typeface="Golos UI" panose="020B0604020202020204" charset="-52"/>
              </a:rPr>
              <a:t>AAA</a:t>
            </a:r>
            <a:endParaRPr lang="ru-RU" sz="1500" i="1" dirty="0">
              <a:latin typeface="Golos UI" panose="020B0604020202020204" charset="-52"/>
              <a:cs typeface="Golos UI" panose="020B0604020202020204" charset="-52"/>
            </a:endParaRPr>
          </a:p>
        </p:txBody>
      </p:sp>
      <p:sp>
        <p:nvSpPr>
          <p:cNvPr id="19" name="Прямоугольник 18"/>
          <p:cNvSpPr/>
          <p:nvPr/>
        </p:nvSpPr>
        <p:spPr>
          <a:xfrm>
            <a:off x="152400" y="5059740"/>
            <a:ext cx="8839200" cy="1569660"/>
          </a:xfrm>
          <a:prstGeom prst="rect">
            <a:avLst/>
          </a:prstGeom>
        </p:spPr>
        <p:txBody>
          <a:bodyPr wrap="square">
            <a:spAutoFit/>
          </a:bodyPr>
          <a:lstStyle/>
          <a:p>
            <a:r>
              <a:rPr lang="ru-RU" sz="1600" dirty="0">
                <a:solidFill>
                  <a:srgbClr val="000000"/>
                </a:solidFill>
                <a:cs typeface="Arial" panose="020B0604020202020204" pitchFamily="34" charset="0"/>
              </a:rPr>
              <a:t>Винокуров </a:t>
            </a:r>
            <a:r>
              <a:rPr lang="ru-RU" sz="1600" dirty="0" err="1">
                <a:solidFill>
                  <a:srgbClr val="000000"/>
                </a:solidFill>
                <a:cs typeface="Arial" panose="020B0604020202020204" pitchFamily="34" charset="0"/>
              </a:rPr>
              <a:t>М.А</a:t>
            </a:r>
            <a:r>
              <a:rPr lang="ru-RU" sz="1600" dirty="0">
                <a:solidFill>
                  <a:srgbClr val="000000"/>
                </a:solidFill>
                <a:cs typeface="Arial" panose="020B0604020202020204" pitchFamily="34" charset="0"/>
              </a:rPr>
              <a:t>., Миронов </a:t>
            </a:r>
            <a:r>
              <a:rPr lang="ru-RU" sz="1600" dirty="0" err="1">
                <a:solidFill>
                  <a:srgbClr val="000000"/>
                </a:solidFill>
                <a:cs typeface="Arial" panose="020B0604020202020204" pitchFamily="34" charset="0"/>
              </a:rPr>
              <a:t>К.О</a:t>
            </a:r>
            <a:r>
              <a:rPr lang="ru-RU" sz="1600" dirty="0">
                <a:solidFill>
                  <a:srgbClr val="000000"/>
                </a:solidFill>
                <a:cs typeface="Arial" panose="020B0604020202020204" pitchFamily="34" charset="0"/>
              </a:rPr>
              <a:t>., </a:t>
            </a:r>
            <a:r>
              <a:rPr lang="ru-RU" sz="1600" dirty="0" err="1">
                <a:solidFill>
                  <a:srgbClr val="000000"/>
                </a:solidFill>
                <a:cs typeface="Arial" panose="020B0604020202020204" pitchFamily="34" charset="0"/>
              </a:rPr>
              <a:t>Домонова</a:t>
            </a:r>
            <a:r>
              <a:rPr lang="ru-RU" sz="1600" dirty="0">
                <a:solidFill>
                  <a:srgbClr val="000000"/>
                </a:solidFill>
                <a:cs typeface="Arial" panose="020B0604020202020204" pitchFamily="34" charset="0"/>
              </a:rPr>
              <a:t> </a:t>
            </a:r>
            <a:r>
              <a:rPr lang="ru-RU" sz="1600" dirty="0" err="1">
                <a:solidFill>
                  <a:srgbClr val="000000"/>
                </a:solidFill>
                <a:cs typeface="Arial" panose="020B0604020202020204" pitchFamily="34" charset="0"/>
              </a:rPr>
              <a:t>Э.А</a:t>
            </a:r>
            <a:r>
              <a:rPr lang="ru-RU" sz="1600" dirty="0">
                <a:solidFill>
                  <a:srgbClr val="000000"/>
                </a:solidFill>
                <a:cs typeface="Arial" panose="020B0604020202020204" pitchFamily="34" charset="0"/>
              </a:rPr>
              <a:t>., Романюк Т.Н., Попова </a:t>
            </a:r>
            <a:r>
              <a:rPr lang="ru-RU" sz="1600" dirty="0" err="1">
                <a:solidFill>
                  <a:srgbClr val="000000"/>
                </a:solidFill>
                <a:cs typeface="Arial" panose="020B0604020202020204" pitchFamily="34" charset="0"/>
              </a:rPr>
              <a:t>А.А</a:t>
            </a:r>
            <a:r>
              <a:rPr lang="ru-RU" sz="1600" dirty="0">
                <a:solidFill>
                  <a:srgbClr val="000000"/>
                </a:solidFill>
                <a:cs typeface="Arial" panose="020B0604020202020204" pitchFamily="34" charset="0"/>
              </a:rPr>
              <a:t>., Акимкин </a:t>
            </a:r>
            <a:r>
              <a:rPr lang="ru-RU" sz="1600" dirty="0" err="1">
                <a:solidFill>
                  <a:srgbClr val="000000"/>
                </a:solidFill>
                <a:cs typeface="Arial" panose="020B0604020202020204" pitchFamily="34" charset="0"/>
              </a:rPr>
              <a:t>В.Г</a:t>
            </a:r>
            <a:r>
              <a:rPr lang="ru-RU" sz="1600" dirty="0">
                <a:solidFill>
                  <a:srgbClr val="000000"/>
                </a:solidFill>
                <a:cs typeface="Arial" panose="020B0604020202020204" pitchFamily="34" charset="0"/>
              </a:rPr>
              <a:t>. Сравнение методов машинного обучения для прогнозирования риска развития рака шейки матки на основе генетической </a:t>
            </a:r>
            <a:r>
              <a:rPr lang="ru-RU" sz="1600" dirty="0" smtClean="0">
                <a:solidFill>
                  <a:srgbClr val="000000"/>
                </a:solidFill>
                <a:cs typeface="Arial" panose="020B0604020202020204" pitchFamily="34" charset="0"/>
              </a:rPr>
              <a:t>предрасположенности</a:t>
            </a:r>
            <a:endParaRPr lang="ru-RU" sz="1600" dirty="0" smtClean="0">
              <a:cs typeface="Arial" panose="020B0604020202020204" pitchFamily="34" charset="0"/>
            </a:endParaRPr>
          </a:p>
          <a:p>
            <a:r>
              <a:rPr lang="ru-RU" sz="1600" dirty="0" smtClean="0">
                <a:solidFill>
                  <a:srgbClr val="000000"/>
                </a:solidFill>
                <a:cs typeface="Arial" panose="020B0604020202020204" pitchFamily="34" charset="0"/>
              </a:rPr>
              <a:t>Подана в «Эпидемиологию </a:t>
            </a:r>
            <a:r>
              <a:rPr lang="ru-RU" sz="1600" dirty="0">
                <a:solidFill>
                  <a:srgbClr val="000000"/>
                </a:solidFill>
                <a:cs typeface="Arial" panose="020B0604020202020204" pitchFamily="34" charset="0"/>
              </a:rPr>
              <a:t>и </a:t>
            </a:r>
            <a:r>
              <a:rPr lang="ru-RU" sz="1600" dirty="0" smtClean="0">
                <a:solidFill>
                  <a:srgbClr val="000000"/>
                </a:solidFill>
                <a:cs typeface="Arial" panose="020B0604020202020204" pitchFamily="34" charset="0"/>
              </a:rPr>
              <a:t>Вакцинопрофилактику»</a:t>
            </a:r>
            <a:r>
              <a:rPr lang="ru-RU" sz="1600" dirty="0" smtClean="0">
                <a:cs typeface="Arial" panose="020B0604020202020204" pitchFamily="34" charset="0"/>
              </a:rPr>
              <a:t> </a:t>
            </a:r>
            <a:endParaRPr lang="en-US" sz="1600" dirty="0" smtClean="0">
              <a:cs typeface="Arial" panose="020B0604020202020204" pitchFamily="34" charset="0"/>
            </a:endParaRPr>
          </a:p>
          <a:p>
            <a:endParaRPr lang="en-US" sz="1600" dirty="0">
              <a:cs typeface="Arial" panose="020B0604020202020204" pitchFamily="34" charset="0"/>
            </a:endParaRPr>
          </a:p>
          <a:p>
            <a:r>
              <a:rPr lang="ru-RU" sz="1600" dirty="0" smtClean="0">
                <a:cs typeface="Arial" panose="020B0604020202020204" pitchFamily="34" charset="0"/>
              </a:rPr>
              <a:t>Доклад «Прогнозирование рака шейки матки» (конференция 12-15.09.2023)</a:t>
            </a:r>
            <a:endParaRPr lang="ru-RU" sz="1600" dirty="0">
              <a:cs typeface="Arial" panose="020B0604020202020204" pitchFamily="34" charset="0"/>
            </a:endParaRPr>
          </a:p>
        </p:txBody>
      </p:sp>
      <p:sp>
        <p:nvSpPr>
          <p:cNvPr id="20" name="Заголовок 1"/>
          <p:cNvSpPr txBox="1">
            <a:spLocks/>
          </p:cNvSpPr>
          <p:nvPr/>
        </p:nvSpPr>
        <p:spPr bwMode="auto">
          <a:xfrm>
            <a:off x="0" y="0"/>
            <a:ext cx="9144000" cy="8309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ru-RU" sz="2400" b="1" dirty="0" smtClean="0">
                <a:solidFill>
                  <a:srgbClr val="0000FF"/>
                </a:solidFill>
                <a:latin typeface="Calibri" pitchFamily="34" charset="0"/>
                <a:ea typeface="+mn-ea"/>
                <a:cs typeface="Arial" pitchFamily="34" charset="0"/>
              </a:rPr>
              <a:t>Точность модели расчета кумулятивного риска (0,78) может быть повышена с использованием машинного обучения</a:t>
            </a:r>
            <a:endParaRPr lang="ru-RU" sz="2400" b="1" dirty="0">
              <a:solidFill>
                <a:srgbClr val="0000FF"/>
              </a:solidFill>
              <a:latin typeface="Calibri" pitchFamily="34" charset="0"/>
              <a:ea typeface="+mn-ea"/>
              <a:cs typeface="Arial" pitchFamily="34" charset="0"/>
            </a:endParaRPr>
          </a:p>
        </p:txBody>
      </p:sp>
    </p:spTree>
    <p:extLst>
      <p:ext uri="{BB962C8B-B14F-4D97-AF65-F5344CB8AC3E}">
        <p14:creationId xmlns:p14="http://schemas.microsoft.com/office/powerpoint/2010/main" val="5131412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p:cNvSpPr>
            <a:spLocks noGrp="1"/>
          </p:cNvSpPr>
          <p:nvPr>
            <p:ph type="title" idx="4294967295"/>
          </p:nvPr>
        </p:nvSpPr>
        <p:spPr>
          <a:xfrm>
            <a:off x="4788025" y="260648"/>
            <a:ext cx="4355976" cy="1225550"/>
          </a:xfrm>
        </p:spPr>
        <p:txBody>
          <a:bodyPr/>
          <a:lstStyle/>
          <a:p>
            <a:r>
              <a:rPr lang="ru-RU" sz="1800" b="1" smtClean="0">
                <a:latin typeface="Arial" pitchFamily="34" charset="0"/>
                <a:cs typeface="Arial" pitchFamily="34" charset="0"/>
              </a:rPr>
              <a:t>Роль </a:t>
            </a:r>
            <a:r>
              <a:rPr lang="en-US" sz="1800" b="1" smtClean="0">
                <a:latin typeface="Arial" pitchFamily="34" charset="0"/>
                <a:cs typeface="Arial" pitchFamily="34" charset="0"/>
              </a:rPr>
              <a:t>Toll-</a:t>
            </a:r>
            <a:r>
              <a:rPr lang="ru-RU" sz="1800" b="1" smtClean="0">
                <a:latin typeface="Arial" pitchFamily="34" charset="0"/>
                <a:cs typeface="Arial" pitchFamily="34" charset="0"/>
              </a:rPr>
              <a:t>подобных рецепторов и белка </a:t>
            </a:r>
            <a:r>
              <a:rPr lang="en-US" sz="1800" b="1" smtClean="0">
                <a:latin typeface="Arial" pitchFamily="34" charset="0"/>
                <a:cs typeface="Arial" pitchFamily="34" charset="0"/>
              </a:rPr>
              <a:t>MBL </a:t>
            </a:r>
            <a:r>
              <a:rPr lang="ru-RU" sz="1800" b="1" smtClean="0">
                <a:latin typeface="Arial" pitchFamily="34" charset="0"/>
                <a:cs typeface="Arial" pitchFamily="34" charset="0"/>
              </a:rPr>
              <a:t>на разных этапах патогенеза микобактериальной инфекции</a:t>
            </a:r>
          </a:p>
        </p:txBody>
      </p:sp>
      <p:pic>
        <p:nvPicPr>
          <p:cNvPr id="60419" name="Объект 3"/>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5075238" y="1666875"/>
            <a:ext cx="4005262" cy="3121025"/>
          </a:xfrm>
        </p:spPr>
      </p:pic>
      <p:sp>
        <p:nvSpPr>
          <p:cNvPr id="60420" name="Прямоугольник 8"/>
          <p:cNvSpPr>
            <a:spLocks noChangeArrowheads="1"/>
          </p:cNvSpPr>
          <p:nvPr/>
        </p:nvSpPr>
        <p:spPr bwMode="auto">
          <a:xfrm>
            <a:off x="0" y="0"/>
            <a:ext cx="4967288" cy="1569660"/>
          </a:xfrm>
          <a:prstGeom prst="rect">
            <a:avLst/>
          </a:prstGeom>
          <a:noFill/>
          <a:ln>
            <a:noFill/>
          </a:ln>
        </p:spPr>
        <p:txBody>
          <a:bodyPr vert="horz" wrap="square" lIns="91440" tIns="45720" rIns="91440" bIns="45720" numCol="1" rtlCol="0" anchor="ctr" anchorCtr="0" compatLnSpc="1">
            <a:prstTxWarp prst="textNoShape">
              <a:avLst/>
            </a:prstTxWarp>
            <a:spAutoFit/>
          </a:bodyPr>
          <a:lstStyle/>
          <a:p>
            <a:pPr algn="ctr">
              <a:spcBef>
                <a:spcPct val="0"/>
              </a:spcBef>
            </a:pPr>
            <a:r>
              <a:rPr lang="ru-RU" sz="2400" b="1">
                <a:solidFill>
                  <a:srgbClr val="0000FF"/>
                </a:solidFill>
                <a:latin typeface="+mj-lt"/>
                <a:cs typeface="+mj-cs"/>
              </a:rPr>
              <a:t>Генетические полиморфизмы</a:t>
            </a:r>
            <a:r>
              <a:rPr lang="en-US" sz="2400" b="1">
                <a:solidFill>
                  <a:srgbClr val="0000FF"/>
                </a:solidFill>
                <a:latin typeface="+mj-lt"/>
                <a:cs typeface="+mj-cs"/>
              </a:rPr>
              <a:t> (SNP)</a:t>
            </a:r>
            <a:r>
              <a:rPr lang="ru-RU" sz="2400" b="1">
                <a:solidFill>
                  <a:srgbClr val="0000FF"/>
                </a:solidFill>
                <a:latin typeface="+mj-lt"/>
                <a:cs typeface="+mj-cs"/>
              </a:rPr>
              <a:t>, ассоциирующиеся с развитием туберкулеза и включенные в разработку</a:t>
            </a:r>
          </a:p>
        </p:txBody>
      </p:sp>
      <p:sp>
        <p:nvSpPr>
          <p:cNvPr id="60421" name="TextBox 2"/>
          <p:cNvSpPr txBox="1">
            <a:spLocks noChangeArrowheads="1"/>
          </p:cNvSpPr>
          <p:nvPr/>
        </p:nvSpPr>
        <p:spPr bwMode="auto">
          <a:xfrm>
            <a:off x="5902325" y="5183188"/>
            <a:ext cx="3106738" cy="369887"/>
          </a:xfrm>
          <a:prstGeom prst="rect">
            <a:avLst/>
          </a:prstGeom>
          <a:noFill/>
          <a:ln w="9525">
            <a:noFill/>
            <a:miter lim="800000"/>
            <a:headEnd/>
            <a:tailEnd/>
          </a:ln>
        </p:spPr>
        <p:txBody>
          <a:bodyPr>
            <a:spAutoFit/>
          </a:bodyPr>
          <a:lstStyle/>
          <a:p>
            <a:r>
              <a:rPr lang="en-US" i="1">
                <a:solidFill>
                  <a:srgbClr val="000000"/>
                </a:solidFill>
                <a:latin typeface="Calibri" pitchFamily="34" charset="0"/>
              </a:rPr>
              <a:t>Kaufmann &amp; McMichael, 2005</a:t>
            </a:r>
            <a:endParaRPr lang="ru-RU" i="1">
              <a:solidFill>
                <a:srgbClr val="000000"/>
              </a:solidFill>
              <a:latin typeface="Calibri" pitchFamily="34" charset="0"/>
            </a:endParaRPr>
          </a:p>
        </p:txBody>
      </p:sp>
      <p:sp>
        <p:nvSpPr>
          <p:cNvPr id="8" name="Овал 7"/>
          <p:cNvSpPr/>
          <p:nvPr/>
        </p:nvSpPr>
        <p:spPr>
          <a:xfrm>
            <a:off x="5864225" y="3617913"/>
            <a:ext cx="255588" cy="2206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solidFill>
                <a:prstClr val="white"/>
              </a:solidFill>
            </a:endParaRPr>
          </a:p>
        </p:txBody>
      </p:sp>
      <p:sp>
        <p:nvSpPr>
          <p:cNvPr id="10" name="Овал 9"/>
          <p:cNvSpPr/>
          <p:nvPr/>
        </p:nvSpPr>
        <p:spPr>
          <a:xfrm>
            <a:off x="7061200" y="1973263"/>
            <a:ext cx="244475" cy="1841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solidFill>
                <a:prstClr val="white"/>
              </a:solidFill>
            </a:endParaRPr>
          </a:p>
        </p:txBody>
      </p:sp>
      <p:graphicFrame>
        <p:nvGraphicFramePr>
          <p:cNvPr id="13" name="Таблица 12"/>
          <p:cNvGraphicFramePr>
            <a:graphicFrameLocks noGrp="1"/>
          </p:cNvGraphicFramePr>
          <p:nvPr>
            <p:extLst/>
          </p:nvPr>
        </p:nvGraphicFramePr>
        <p:xfrm>
          <a:off x="127000" y="2416718"/>
          <a:ext cx="4799013" cy="2884490"/>
        </p:xfrm>
        <a:graphic>
          <a:graphicData uri="http://schemas.openxmlformats.org/drawingml/2006/table">
            <a:tbl>
              <a:tblPr/>
              <a:tblGrid>
                <a:gridCol w="1116013"/>
                <a:gridCol w="766762"/>
                <a:gridCol w="1620838"/>
                <a:gridCol w="1295400"/>
              </a:tblGrid>
              <a:tr h="828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ru-RU" sz="2000" b="0" i="0" u="none" strike="noStrike" cap="none" normalizeH="0" baseline="0" dirty="0" smtClean="0">
                        <a:ln>
                          <a:noFill/>
                        </a:ln>
                        <a:solidFill>
                          <a:schemeClr val="tx1"/>
                        </a:solidFill>
                        <a:effectLst/>
                        <a:latin typeface="Arial" charset="0"/>
                        <a:ea typeface="Calibri" pitchFamily="34"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Calibri" pitchFamily="34" charset="0"/>
                          <a:cs typeface="Arial" charset="0"/>
                        </a:rPr>
                        <a:t>rs</a:t>
                      </a:r>
                      <a:endParaRPr kumimoji="0" lang="ru-RU" sz="2000" b="0" i="0" u="none" strike="noStrike" cap="none" normalizeH="0" baseline="0" dirty="0" smtClean="0">
                        <a:ln>
                          <a:noFill/>
                        </a:ln>
                        <a:solidFill>
                          <a:schemeClr val="tx1"/>
                        </a:solidFill>
                        <a:effectLst/>
                        <a:latin typeface="Arial" charset="0"/>
                        <a:ea typeface="Calibri" pitchFamily="34" charset="0"/>
                        <a:cs typeface="Arial" charset="0"/>
                      </a:endParaRPr>
                    </a:p>
                  </a:txBody>
                  <a:tcPr marL="38724" marR="3872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EEBF7"/>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ru-RU" sz="2000" b="0" i="0" u="none" strike="noStrike" cap="none" normalizeH="0" baseline="0" smtClean="0">
                        <a:ln>
                          <a:noFill/>
                        </a:ln>
                        <a:solidFill>
                          <a:schemeClr val="tx1"/>
                        </a:solidFill>
                        <a:effectLst/>
                        <a:latin typeface="Arial" charset="0"/>
                        <a:ea typeface="Calibri" pitchFamily="34"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Ген</a:t>
                      </a:r>
                    </a:p>
                  </a:txBody>
                  <a:tcPr marL="38724" marR="3872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EEBF7"/>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charset="0"/>
                        <a:ea typeface="Calibri" pitchFamily="34"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ea typeface="Calibri" pitchFamily="34" charset="0"/>
                          <a:cs typeface="Arial" charset="0"/>
                        </a:rPr>
                        <a:t>Полиморфизм</a:t>
                      </a:r>
                    </a:p>
                  </a:txBody>
                  <a:tcPr marL="38724" marR="3872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EEBF7"/>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sz="1800" b="0" i="0" u="none" strike="noStrike" cap="none" normalizeH="0" baseline="0" smtClean="0">
                          <a:ln>
                            <a:noFill/>
                          </a:ln>
                          <a:solidFill>
                            <a:schemeClr val="tx1"/>
                          </a:solidFill>
                          <a:effectLst/>
                          <a:latin typeface="Arial" charset="0"/>
                          <a:ea typeface="Calibri" pitchFamily="34" charset="0"/>
                          <a:cs typeface="Arial" charset="0"/>
                        </a:rPr>
                        <a:t>Частота мутантного аллеля</a:t>
                      </a:r>
                    </a:p>
                  </a:txBody>
                  <a:tcPr marL="38724" marR="38724"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EEBF7"/>
                    </a:solidFill>
                  </a:tcPr>
                </a:tc>
              </a:tr>
              <a:tr h="4111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Calibri" pitchFamily="34" charset="0"/>
                          <a:cs typeface="Arial" charset="0"/>
                        </a:rPr>
                        <a:t>rs4986790 </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TLR4</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896</a:t>
                      </a:r>
                      <a:r>
                        <a:rPr kumimoji="0" lang="en-US" sz="2000" b="0" i="0" u="none" strike="noStrike" cap="none" normalizeH="0" baseline="0" smtClean="0">
                          <a:ln>
                            <a:noFill/>
                          </a:ln>
                          <a:solidFill>
                            <a:schemeClr val="tx1"/>
                          </a:solidFill>
                          <a:effectLst/>
                          <a:latin typeface="Arial" charset="0"/>
                          <a:ea typeface="Calibri" pitchFamily="34" charset="0"/>
                          <a:cs typeface="Arial" charset="0"/>
                        </a:rPr>
                        <a:t>A&gt;G</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8%</a:t>
                      </a:r>
                      <a:endParaRPr kumimoji="0" lang="en-US" sz="2000" b="0" i="0" u="none" strike="noStrike" cap="none" normalizeH="0" baseline="0" smtClean="0">
                        <a:ln>
                          <a:noFill/>
                        </a:ln>
                        <a:solidFill>
                          <a:schemeClr val="tx1"/>
                        </a:solidFill>
                        <a:effectLst/>
                        <a:latin typeface="Arial" charset="0"/>
                        <a:ea typeface="Calibri" pitchFamily="34" charset="0"/>
                        <a:cs typeface="Arial" charset="0"/>
                      </a:endParaRP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r>
              <a:tr h="4111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Calibri" pitchFamily="34" charset="0"/>
                          <a:cs typeface="Arial" charset="0"/>
                        </a:rPr>
                        <a:t>rs5743708</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TLR2</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2258G&gt;A</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3%</a:t>
                      </a:r>
                      <a:endParaRPr kumimoji="0" lang="en-US" sz="2000" b="0" i="0" u="none" strike="noStrike" cap="none" normalizeH="0" baseline="0" smtClean="0">
                        <a:ln>
                          <a:noFill/>
                        </a:ln>
                        <a:solidFill>
                          <a:schemeClr val="tx1"/>
                        </a:solidFill>
                        <a:effectLst/>
                        <a:latin typeface="Arial" charset="0"/>
                        <a:ea typeface="Calibri" pitchFamily="34" charset="0"/>
                        <a:cs typeface="Arial" charset="0"/>
                      </a:endParaRP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BE5D6"/>
                    </a:solidFill>
                  </a:tcPr>
                </a:tc>
              </a:tr>
              <a:tr h="4111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Calibri" pitchFamily="34" charset="0"/>
                          <a:cs typeface="Arial" charset="0"/>
                        </a:rPr>
                        <a:t>rs5030737</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MBL2</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154C&gt;T </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6%</a:t>
                      </a:r>
                      <a:endParaRPr kumimoji="0" lang="en-US" sz="2000" b="0" i="0" u="none" strike="noStrike" cap="none" normalizeH="0" baseline="0" smtClean="0">
                        <a:ln>
                          <a:noFill/>
                        </a:ln>
                        <a:solidFill>
                          <a:schemeClr val="tx1"/>
                        </a:solidFill>
                        <a:effectLst/>
                        <a:latin typeface="Arial" charset="0"/>
                        <a:ea typeface="Calibri" pitchFamily="34" charset="0"/>
                        <a:cs typeface="Arial" charset="0"/>
                      </a:endParaRP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r>
              <a:tr h="4111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Calibri" pitchFamily="34" charset="0"/>
                          <a:cs typeface="Arial" charset="0"/>
                        </a:rPr>
                        <a:t>rs1800450</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MBL2</a:t>
                      </a:r>
                    </a:p>
                  </a:txBody>
                  <a:tcPr marL="38724" marR="3872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161G&gt;A </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13%</a:t>
                      </a:r>
                      <a:endParaRPr kumimoji="0" lang="en-US" sz="2000" b="0" i="0" u="none" strike="noStrike" cap="none" normalizeH="0" baseline="0" smtClean="0">
                        <a:ln>
                          <a:noFill/>
                        </a:ln>
                        <a:solidFill>
                          <a:schemeClr val="tx1"/>
                        </a:solidFill>
                        <a:effectLst/>
                        <a:latin typeface="Arial" charset="0"/>
                        <a:ea typeface="Calibri" pitchFamily="34" charset="0"/>
                        <a:cs typeface="Arial" charset="0"/>
                      </a:endParaRP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r>
              <a:tr h="4111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ea typeface="Calibri" pitchFamily="34" charset="0"/>
                          <a:cs typeface="Arial" charset="0"/>
                        </a:rPr>
                        <a:t>rs1800451</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MBL2</a:t>
                      </a:r>
                    </a:p>
                  </a:txBody>
                  <a:tcPr marL="38724" marR="38724"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Calibri" pitchFamily="34" charset="0"/>
                          <a:cs typeface="Arial" charset="0"/>
                        </a:rPr>
                        <a:t>170G&gt;A </a:t>
                      </a: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ru-RU" sz="2000" b="0" i="0" u="none" strike="noStrike" cap="none" normalizeH="0" baseline="0" smtClean="0">
                          <a:ln>
                            <a:noFill/>
                          </a:ln>
                          <a:solidFill>
                            <a:schemeClr val="tx1"/>
                          </a:solidFill>
                          <a:effectLst/>
                          <a:latin typeface="Arial" charset="0"/>
                          <a:ea typeface="Calibri" pitchFamily="34" charset="0"/>
                          <a:cs typeface="Arial" charset="0"/>
                        </a:rPr>
                        <a:t>1%</a:t>
                      </a:r>
                      <a:endParaRPr kumimoji="0" lang="en-US" sz="2000" b="0" i="0" u="none" strike="noStrike" cap="none" normalizeH="0" baseline="0" smtClean="0">
                        <a:ln>
                          <a:noFill/>
                        </a:ln>
                        <a:solidFill>
                          <a:schemeClr val="tx1"/>
                        </a:solidFill>
                        <a:effectLst/>
                        <a:latin typeface="Arial" charset="0"/>
                        <a:ea typeface="Calibri" pitchFamily="34" charset="0"/>
                        <a:cs typeface="Arial" charset="0"/>
                      </a:endParaRPr>
                    </a:p>
                  </a:txBody>
                  <a:tcPr marL="7144" marR="7144"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5E0B4"/>
                    </a:solidFill>
                  </a:tcPr>
                </a:tc>
              </a:tr>
            </a:tbl>
          </a:graphicData>
        </a:graphic>
      </p:graphicFrame>
      <p:sp>
        <p:nvSpPr>
          <p:cNvPr id="15" name="Овал 14"/>
          <p:cNvSpPr/>
          <p:nvPr/>
        </p:nvSpPr>
        <p:spPr>
          <a:xfrm>
            <a:off x="6746875" y="2108200"/>
            <a:ext cx="244475" cy="182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solidFill>
                <a:prstClr val="white"/>
              </a:solidFill>
            </a:endParaRPr>
          </a:p>
        </p:txBody>
      </p:sp>
    </p:spTree>
    <p:extLst>
      <p:ext uri="{BB962C8B-B14F-4D97-AF65-F5344CB8AC3E}">
        <p14:creationId xmlns:p14="http://schemas.microsoft.com/office/powerpoint/2010/main" val="38032881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Прямоугольник 2"/>
          <p:cNvSpPr>
            <a:spLocks noChangeArrowheads="1"/>
          </p:cNvSpPr>
          <p:nvPr/>
        </p:nvSpPr>
        <p:spPr bwMode="auto">
          <a:xfrm>
            <a:off x="0" y="37073"/>
            <a:ext cx="9144000" cy="1015663"/>
          </a:xfrm>
          <a:prstGeom prst="rect">
            <a:avLst/>
          </a:prstGeom>
          <a:noFill/>
          <a:ln>
            <a:noFill/>
          </a:ln>
        </p:spPr>
        <p:txBody>
          <a:bodyPr vert="horz" wrap="square" lIns="91440" tIns="45720" rIns="91440" bIns="45720" numCol="1" rtlCol="0" anchor="ctr" anchorCtr="0" compatLnSpc="1">
            <a:prstTxWarp prst="textNoShape">
              <a:avLst/>
            </a:prstTxWarp>
            <a:spAutoFit/>
          </a:bodyPr>
          <a:lstStyle/>
          <a:p>
            <a:pPr algn="ctr">
              <a:spcBef>
                <a:spcPct val="0"/>
              </a:spcBef>
            </a:pPr>
            <a:r>
              <a:rPr lang="ru-RU" sz="2000" b="1" dirty="0">
                <a:solidFill>
                  <a:srgbClr val="0000FF"/>
                </a:solidFill>
                <a:latin typeface="+mj-lt"/>
                <a:cs typeface="+mj-cs"/>
              </a:rPr>
              <a:t>Совместное влияние факторов риска на развитие активного ТБ у пациентов с ВИЧ-инфекцией </a:t>
            </a:r>
            <a:r>
              <a:rPr lang="ru-RU" sz="2000" b="1" dirty="0" smtClean="0">
                <a:solidFill>
                  <a:srgbClr val="0000FF"/>
                </a:solidFill>
                <a:latin typeface="+mj-lt"/>
                <a:cs typeface="+mj-cs"/>
              </a:rPr>
              <a:t>(</a:t>
            </a:r>
            <a:r>
              <a:rPr lang="ru-RU" sz="2000" b="1" dirty="0">
                <a:solidFill>
                  <a:srgbClr val="0000FF"/>
                </a:solidFill>
                <a:latin typeface="+mj-lt"/>
                <a:cs typeface="+mj-cs"/>
              </a:rPr>
              <a:t>ОШ, рассчитанное с помощью множественной логистической регрессии </a:t>
            </a:r>
            <a:r>
              <a:rPr lang="ru-RU" sz="2000" b="1" dirty="0" err="1">
                <a:solidFill>
                  <a:srgbClr val="0000FF"/>
                </a:solidFill>
                <a:latin typeface="+mj-lt"/>
                <a:cs typeface="+mj-cs"/>
              </a:rPr>
              <a:t>ДИ</a:t>
            </a:r>
            <a:r>
              <a:rPr lang="ru-RU" sz="2000" b="1" dirty="0">
                <a:solidFill>
                  <a:srgbClr val="0000FF"/>
                </a:solidFill>
                <a:latin typeface="+mj-lt"/>
                <a:cs typeface="+mj-cs"/>
              </a:rPr>
              <a:t> 95%, </a:t>
            </a:r>
            <a:r>
              <a:rPr lang="en-US" sz="2000" b="1" dirty="0">
                <a:solidFill>
                  <a:srgbClr val="0000FF"/>
                </a:solidFill>
                <a:latin typeface="+mj-lt"/>
                <a:cs typeface="+mj-cs"/>
              </a:rPr>
              <a:t>p&lt;0,05</a:t>
            </a:r>
            <a:r>
              <a:rPr lang="ru-RU" sz="2000" b="1" dirty="0">
                <a:solidFill>
                  <a:srgbClr val="0000FF"/>
                </a:solidFill>
                <a:latin typeface="+mj-lt"/>
                <a:cs typeface="+mj-cs"/>
              </a:rPr>
              <a:t>) </a:t>
            </a:r>
          </a:p>
        </p:txBody>
      </p:sp>
      <p:pic>
        <p:nvPicPr>
          <p:cNvPr id="6246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95400"/>
            <a:ext cx="6590364" cy="4224338"/>
          </a:xfrm>
          <a:prstGeom prst="rect">
            <a:avLst/>
          </a:prstGeom>
          <a:noFill/>
          <a:ln w="9525">
            <a:noFill/>
            <a:miter lim="800000"/>
            <a:headEnd/>
            <a:tailEnd/>
          </a:ln>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562" t="19630" r="27500" b="49817"/>
          <a:stretch/>
        </p:blipFill>
        <p:spPr bwMode="auto">
          <a:xfrm>
            <a:off x="5334000" y="5451602"/>
            <a:ext cx="3759224" cy="140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274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00056"/>
            <a:ext cx="9144000" cy="523220"/>
          </a:xfrm>
          <a:noFill/>
          <a:ln>
            <a:noFill/>
          </a:ln>
        </p:spPr>
        <p:txBody>
          <a:bodyPr vert="horz" wrap="square" lIns="91440" tIns="45720" rIns="91440" bIns="45720" numCol="1" rtlCol="0" anchor="ctr" anchorCtr="0" compatLnSpc="1">
            <a:prstTxWarp prst="textNoShape">
              <a:avLst/>
            </a:prstTxWarp>
            <a:spAutoFit/>
          </a:bodyPr>
          <a:lstStyle/>
          <a:p>
            <a:r>
              <a:rPr lang="ru-RU" sz="2800" b="1" dirty="0">
                <a:solidFill>
                  <a:srgbClr val="0000FF"/>
                </a:solidFill>
                <a:ea typeface="+mn-ea"/>
              </a:rPr>
              <a:t>Предполагаемая структура выборки</a:t>
            </a:r>
          </a:p>
        </p:txBody>
      </p:sp>
      <p:sp>
        <p:nvSpPr>
          <p:cNvPr id="6" name="Скругленный прямоугольник 5"/>
          <p:cNvSpPr/>
          <p:nvPr/>
        </p:nvSpPr>
        <p:spPr>
          <a:xfrm>
            <a:off x="251520" y="1052736"/>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Российская Федерация, </a:t>
            </a:r>
            <a:endParaRPr lang="en-US" dirty="0" smtClean="0"/>
          </a:p>
          <a:p>
            <a:pPr algn="ctr"/>
            <a:r>
              <a:rPr lang="ru-RU" dirty="0" smtClean="0"/>
              <a:t>г. Владимир</a:t>
            </a:r>
            <a:endParaRPr lang="ru-RU" dirty="0"/>
          </a:p>
        </p:txBody>
      </p:sp>
      <p:sp>
        <p:nvSpPr>
          <p:cNvPr id="7" name="Скругленный прямоугольник 6"/>
          <p:cNvSpPr/>
          <p:nvPr/>
        </p:nvSpPr>
        <p:spPr>
          <a:xfrm>
            <a:off x="251520" y="1853208"/>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Республика Беларусь</a:t>
            </a:r>
          </a:p>
        </p:txBody>
      </p:sp>
      <p:sp>
        <p:nvSpPr>
          <p:cNvPr id="8" name="Скругленный прямоугольник 7"/>
          <p:cNvSpPr/>
          <p:nvPr/>
        </p:nvSpPr>
        <p:spPr>
          <a:xfrm>
            <a:off x="267330" y="2636912"/>
            <a:ext cx="272049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Азербайджанская Республика</a:t>
            </a:r>
          </a:p>
        </p:txBody>
      </p:sp>
      <p:sp>
        <p:nvSpPr>
          <p:cNvPr id="9" name="Скругленный прямоугольник 8"/>
          <p:cNvSpPr/>
          <p:nvPr/>
        </p:nvSpPr>
        <p:spPr>
          <a:xfrm>
            <a:off x="267330" y="3429000"/>
            <a:ext cx="270418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Кыргызская Республика</a:t>
            </a:r>
          </a:p>
        </p:txBody>
      </p:sp>
      <p:sp>
        <p:nvSpPr>
          <p:cNvPr id="10" name="Скругленный прямоугольник 9"/>
          <p:cNvSpPr/>
          <p:nvPr/>
        </p:nvSpPr>
        <p:spPr>
          <a:xfrm>
            <a:off x="267330" y="4221088"/>
            <a:ext cx="270418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Республика Армения</a:t>
            </a:r>
          </a:p>
        </p:txBody>
      </p:sp>
      <p:sp>
        <p:nvSpPr>
          <p:cNvPr id="11" name="Скругленный прямоугольник 10"/>
          <p:cNvSpPr/>
          <p:nvPr/>
        </p:nvSpPr>
        <p:spPr>
          <a:xfrm>
            <a:off x="267330" y="5055858"/>
            <a:ext cx="270418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Республика Таджикистан</a:t>
            </a:r>
          </a:p>
        </p:txBody>
      </p:sp>
      <p:sp>
        <p:nvSpPr>
          <p:cNvPr id="12" name="Скругленный прямоугольник 11"/>
          <p:cNvSpPr/>
          <p:nvPr/>
        </p:nvSpPr>
        <p:spPr>
          <a:xfrm>
            <a:off x="251520" y="5949280"/>
            <a:ext cx="271999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Республика Узбекистан</a:t>
            </a:r>
          </a:p>
        </p:txBody>
      </p:sp>
      <p:sp>
        <p:nvSpPr>
          <p:cNvPr id="13" name="Скругленный прямоугольник 12"/>
          <p:cNvSpPr/>
          <p:nvPr/>
        </p:nvSpPr>
        <p:spPr>
          <a:xfrm>
            <a:off x="5464765" y="1268760"/>
            <a:ext cx="2520280" cy="136815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ru-RU" dirty="0" smtClean="0"/>
              <a:t>ВИЧ+ТБ</a:t>
            </a:r>
          </a:p>
          <a:p>
            <a:pPr algn="ctr"/>
            <a:r>
              <a:rPr lang="ru-RU" dirty="0" smtClean="0"/>
              <a:t>(</a:t>
            </a:r>
            <a:r>
              <a:rPr lang="en-US" dirty="0" smtClean="0"/>
              <a:t>n=</a:t>
            </a:r>
            <a:r>
              <a:rPr lang="ru-RU" dirty="0" smtClean="0"/>
              <a:t>350)</a:t>
            </a:r>
            <a:endParaRPr lang="ru-RU" dirty="0"/>
          </a:p>
        </p:txBody>
      </p:sp>
      <p:sp>
        <p:nvSpPr>
          <p:cNvPr id="14" name="Скругленный прямоугольник 13"/>
          <p:cNvSpPr/>
          <p:nvPr/>
        </p:nvSpPr>
        <p:spPr>
          <a:xfrm>
            <a:off x="5503923" y="2906832"/>
            <a:ext cx="2520280" cy="136815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ru-RU" dirty="0" smtClean="0"/>
              <a:t>ВИЧ</a:t>
            </a:r>
          </a:p>
          <a:p>
            <a:pPr algn="ctr"/>
            <a:r>
              <a:rPr lang="ru-RU" dirty="0"/>
              <a:t>(</a:t>
            </a:r>
            <a:r>
              <a:rPr lang="en-US" dirty="0"/>
              <a:t>n=</a:t>
            </a:r>
            <a:r>
              <a:rPr lang="ru-RU" dirty="0"/>
              <a:t>350)</a:t>
            </a:r>
          </a:p>
        </p:txBody>
      </p:sp>
      <p:sp>
        <p:nvSpPr>
          <p:cNvPr id="15" name="Скругленный прямоугольник 14"/>
          <p:cNvSpPr/>
          <p:nvPr/>
        </p:nvSpPr>
        <p:spPr>
          <a:xfrm>
            <a:off x="5511911" y="4522793"/>
            <a:ext cx="2520280" cy="13681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ru-RU" dirty="0" smtClean="0"/>
              <a:t>ТБ</a:t>
            </a:r>
          </a:p>
          <a:p>
            <a:pPr algn="ctr"/>
            <a:r>
              <a:rPr lang="ru-RU" dirty="0"/>
              <a:t>(</a:t>
            </a:r>
            <a:r>
              <a:rPr lang="en-US" dirty="0"/>
              <a:t>n=</a:t>
            </a:r>
            <a:r>
              <a:rPr lang="ru-RU" dirty="0"/>
              <a:t>350)</a:t>
            </a:r>
          </a:p>
        </p:txBody>
      </p:sp>
      <p:cxnSp>
        <p:nvCxnSpPr>
          <p:cNvPr id="17" name="Прямая со стрелкой 16"/>
          <p:cNvCxnSpPr>
            <a:stCxn id="6" idx="3"/>
            <a:endCxn id="13" idx="1"/>
          </p:cNvCxnSpPr>
          <p:nvPr/>
        </p:nvCxnSpPr>
        <p:spPr>
          <a:xfrm>
            <a:off x="2987824" y="1376772"/>
            <a:ext cx="2476941"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6" idx="3"/>
            <a:endCxn id="14" idx="1"/>
          </p:cNvCxnSpPr>
          <p:nvPr/>
        </p:nvCxnSpPr>
        <p:spPr>
          <a:xfrm>
            <a:off x="2987824" y="1376772"/>
            <a:ext cx="2516099" cy="221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a:stCxn id="6" idx="3"/>
            <a:endCxn id="15" idx="1"/>
          </p:cNvCxnSpPr>
          <p:nvPr/>
        </p:nvCxnSpPr>
        <p:spPr>
          <a:xfrm>
            <a:off x="2987824" y="1376772"/>
            <a:ext cx="2524087" cy="3830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Прямая со стрелкой 3"/>
          <p:cNvCxnSpPr>
            <a:stCxn id="7" idx="3"/>
          </p:cNvCxnSpPr>
          <p:nvPr/>
        </p:nvCxnSpPr>
        <p:spPr>
          <a:xfrm flipV="1">
            <a:off x="2987824" y="1952836"/>
            <a:ext cx="2476941" cy="224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7" idx="3"/>
            <a:endCxn id="14" idx="1"/>
          </p:cNvCxnSpPr>
          <p:nvPr/>
        </p:nvCxnSpPr>
        <p:spPr>
          <a:xfrm>
            <a:off x="2987824" y="2177244"/>
            <a:ext cx="2516099" cy="14136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a:stCxn id="7" idx="3"/>
            <a:endCxn id="15" idx="1"/>
          </p:cNvCxnSpPr>
          <p:nvPr/>
        </p:nvCxnSpPr>
        <p:spPr>
          <a:xfrm>
            <a:off x="2987824" y="2177244"/>
            <a:ext cx="2524087" cy="3029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a:stCxn id="8" idx="3"/>
          </p:cNvCxnSpPr>
          <p:nvPr/>
        </p:nvCxnSpPr>
        <p:spPr>
          <a:xfrm flipV="1">
            <a:off x="2987824" y="1952836"/>
            <a:ext cx="2476941"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p:cNvCxnSpPr>
            <a:stCxn id="8" idx="3"/>
            <a:endCxn id="14" idx="1"/>
          </p:cNvCxnSpPr>
          <p:nvPr/>
        </p:nvCxnSpPr>
        <p:spPr>
          <a:xfrm>
            <a:off x="2987824" y="2960948"/>
            <a:ext cx="2516099" cy="629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p:cNvCxnSpPr>
            <a:stCxn id="8" idx="3"/>
            <a:endCxn id="15" idx="1"/>
          </p:cNvCxnSpPr>
          <p:nvPr/>
        </p:nvCxnSpPr>
        <p:spPr>
          <a:xfrm>
            <a:off x="2987824" y="2960948"/>
            <a:ext cx="2524087" cy="22459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p:cNvCxnSpPr>
            <a:stCxn id="9" idx="3"/>
            <a:endCxn id="13" idx="1"/>
          </p:cNvCxnSpPr>
          <p:nvPr/>
        </p:nvCxnSpPr>
        <p:spPr>
          <a:xfrm flipV="1">
            <a:off x="2971510" y="1952836"/>
            <a:ext cx="2493255"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a:stCxn id="9" idx="3"/>
            <a:endCxn id="14" idx="1"/>
          </p:cNvCxnSpPr>
          <p:nvPr/>
        </p:nvCxnSpPr>
        <p:spPr>
          <a:xfrm flipV="1">
            <a:off x="2971510" y="3590908"/>
            <a:ext cx="2532413" cy="16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9" idx="3"/>
            <a:endCxn id="15" idx="1"/>
          </p:cNvCxnSpPr>
          <p:nvPr/>
        </p:nvCxnSpPr>
        <p:spPr>
          <a:xfrm>
            <a:off x="2971510" y="3753036"/>
            <a:ext cx="2540401" cy="1453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a:stCxn id="10" idx="3"/>
          </p:cNvCxnSpPr>
          <p:nvPr/>
        </p:nvCxnSpPr>
        <p:spPr>
          <a:xfrm flipV="1">
            <a:off x="2971510" y="1952836"/>
            <a:ext cx="2493255" cy="2592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a:stCxn id="10" idx="3"/>
            <a:endCxn id="14" idx="1"/>
          </p:cNvCxnSpPr>
          <p:nvPr/>
        </p:nvCxnSpPr>
        <p:spPr>
          <a:xfrm flipV="1">
            <a:off x="2971510" y="3590908"/>
            <a:ext cx="2532413" cy="95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a:stCxn id="10" idx="3"/>
          </p:cNvCxnSpPr>
          <p:nvPr/>
        </p:nvCxnSpPr>
        <p:spPr>
          <a:xfrm>
            <a:off x="2971510" y="4545124"/>
            <a:ext cx="2493255" cy="661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Прямая со стрелкой 46"/>
          <p:cNvCxnSpPr>
            <a:stCxn id="11" idx="3"/>
          </p:cNvCxnSpPr>
          <p:nvPr/>
        </p:nvCxnSpPr>
        <p:spPr>
          <a:xfrm flipV="1">
            <a:off x="2971510" y="1952836"/>
            <a:ext cx="2493255" cy="3427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p:cNvCxnSpPr>
            <a:stCxn id="11" idx="3"/>
            <a:endCxn id="14" idx="1"/>
          </p:cNvCxnSpPr>
          <p:nvPr/>
        </p:nvCxnSpPr>
        <p:spPr>
          <a:xfrm flipV="1">
            <a:off x="2971510" y="3590908"/>
            <a:ext cx="2532413" cy="1788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Прямая со стрелкой 50"/>
          <p:cNvCxnSpPr>
            <a:stCxn id="11" idx="3"/>
            <a:endCxn id="15" idx="1"/>
          </p:cNvCxnSpPr>
          <p:nvPr/>
        </p:nvCxnSpPr>
        <p:spPr>
          <a:xfrm flipV="1">
            <a:off x="2971510" y="5206869"/>
            <a:ext cx="2540401" cy="1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52"/>
          <p:cNvCxnSpPr>
            <a:stCxn id="12" idx="3"/>
            <a:endCxn id="13" idx="1"/>
          </p:cNvCxnSpPr>
          <p:nvPr/>
        </p:nvCxnSpPr>
        <p:spPr>
          <a:xfrm flipV="1">
            <a:off x="2971510" y="1952836"/>
            <a:ext cx="2493255" cy="4320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Прямая со стрелкой 54"/>
          <p:cNvCxnSpPr>
            <a:stCxn id="12" idx="3"/>
            <a:endCxn id="14" idx="1"/>
          </p:cNvCxnSpPr>
          <p:nvPr/>
        </p:nvCxnSpPr>
        <p:spPr>
          <a:xfrm flipV="1">
            <a:off x="2971510" y="3590908"/>
            <a:ext cx="2532413" cy="2682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Прямая со стрелкой 56"/>
          <p:cNvCxnSpPr>
            <a:stCxn id="12" idx="3"/>
            <a:endCxn id="15" idx="1"/>
          </p:cNvCxnSpPr>
          <p:nvPr/>
        </p:nvCxnSpPr>
        <p:spPr>
          <a:xfrm flipV="1">
            <a:off x="2971510" y="5206869"/>
            <a:ext cx="2540401" cy="10664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Прямоугольник 57"/>
          <p:cNvSpPr/>
          <p:nvPr/>
        </p:nvSpPr>
        <p:spPr>
          <a:xfrm>
            <a:off x="5220072" y="6093296"/>
            <a:ext cx="3168352" cy="50405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ru-RU" b="1" dirty="0" smtClean="0"/>
              <a:t>ИТОГО 1050 участников</a:t>
            </a:r>
            <a:endParaRPr lang="ru-RU" b="1" dirty="0"/>
          </a:p>
        </p:txBody>
      </p:sp>
    </p:spTree>
    <p:extLst>
      <p:ext uri="{BB962C8B-B14F-4D97-AF65-F5344CB8AC3E}">
        <p14:creationId xmlns:p14="http://schemas.microsoft.com/office/powerpoint/2010/main" val="3064894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Таблица 10"/>
          <p:cNvGraphicFramePr>
            <a:graphicFrameLocks noGrp="1"/>
          </p:cNvGraphicFramePr>
          <p:nvPr>
            <p:extLst>
              <p:ext uri="{D42A27DB-BD31-4B8C-83A1-F6EECF244321}">
                <p14:modId xmlns:p14="http://schemas.microsoft.com/office/powerpoint/2010/main" val="3095164860"/>
              </p:ext>
            </p:extLst>
          </p:nvPr>
        </p:nvGraphicFramePr>
        <p:xfrm>
          <a:off x="228600" y="4145280"/>
          <a:ext cx="5453500" cy="2211072"/>
        </p:xfrm>
        <a:graphic>
          <a:graphicData uri="http://schemas.openxmlformats.org/drawingml/2006/table">
            <a:tbl>
              <a:tblPr firstRow="1" firstCol="1" bandRow="1"/>
              <a:tblGrid>
                <a:gridCol w="1817454"/>
                <a:gridCol w="1818023"/>
                <a:gridCol w="1818023"/>
              </a:tblGrid>
              <a:tr h="552768">
                <a:tc>
                  <a:txBody>
                    <a:bodyPr/>
                    <a:lstStyle/>
                    <a:p>
                      <a:pPr algn="ctr">
                        <a:lnSpc>
                          <a:spcPct val="150000"/>
                        </a:lnSpc>
                        <a:spcAft>
                          <a:spcPts val="0"/>
                        </a:spcAft>
                      </a:pPr>
                      <a:r>
                        <a:rPr lang="en-US" sz="900" b="1" dirty="0" smtClean="0">
                          <a:effectLst/>
                          <a:latin typeface="Times New Roman" panose="02020603050405020304" pitchFamily="18" charset="0"/>
                          <a:ea typeface="Times New Roman" panose="02020603050405020304" pitchFamily="18" charset="0"/>
                          <a:cs typeface="Times New Roman" panose="02020603050405020304" pitchFamily="18" charset="0"/>
                        </a:rPr>
                        <a:t>SNP</a:t>
                      </a:r>
                      <a:endParaRPr lang="ru-RU"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Выборки</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Точный тест Фишера,</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50000"/>
                        </a:lnSpc>
                        <a:spcAft>
                          <a:spcPts val="0"/>
                        </a:spcAft>
                      </a:pP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b="1" i="1">
                          <a:effectLst/>
                          <a:latin typeface="Times New Roman" panose="02020603050405020304" pitchFamily="18" charset="0"/>
                          <a:ea typeface="Times New Roman" panose="02020603050405020304" pitchFamily="18" charset="0"/>
                          <a:cs typeface="Times New Roman" panose="02020603050405020304" pitchFamily="18" charset="0"/>
                        </a:rPr>
                        <a:t>p</a:t>
                      </a: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900" b="1">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a:txBody>
                    <a:bodyPr/>
                    <a:lstStyle/>
                    <a:p>
                      <a:pPr>
                        <a:lnSpc>
                          <a:spcPct val="150000"/>
                        </a:lnSpc>
                        <a:spcAft>
                          <a:spcPts val="0"/>
                        </a:spcAft>
                      </a:pP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rs5743708 (</a:t>
                      </a:r>
                      <a:r>
                        <a:rPr lang="ru-RU" sz="900" b="1" i="1">
                          <a:effectLst/>
                          <a:latin typeface="Times New Roman" panose="02020603050405020304" pitchFamily="18" charset="0"/>
                          <a:ea typeface="Times New Roman" panose="02020603050405020304" pitchFamily="18" charset="0"/>
                          <a:cs typeface="Times New Roman" panose="02020603050405020304" pitchFamily="18" charset="0"/>
                        </a:rPr>
                        <a:t>TLR2</a:t>
                      </a: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RUS/TJK</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a:effectLst/>
                          <a:latin typeface="Times New Roman" panose="02020603050405020304" pitchFamily="18" charset="0"/>
                          <a:ea typeface="Times New Roman" panose="02020603050405020304" pitchFamily="18" charset="0"/>
                          <a:cs typeface="Times New Roman" panose="02020603050405020304" pitchFamily="18" charset="0"/>
                        </a:rPr>
                        <a:t>0,044</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rowSpan="2">
                  <a:txBody>
                    <a:bodyPr/>
                    <a:lstStyle/>
                    <a:p>
                      <a:pPr>
                        <a:lnSpc>
                          <a:spcPct val="150000"/>
                        </a:lnSpc>
                        <a:spcAft>
                          <a:spcPts val="0"/>
                        </a:spcAft>
                      </a:pP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rs4986790 (</a:t>
                      </a:r>
                      <a:r>
                        <a:rPr lang="en-US" sz="900" b="1" i="1">
                          <a:effectLst/>
                          <a:latin typeface="Times New Roman" panose="02020603050405020304" pitchFamily="18" charset="0"/>
                          <a:ea typeface="Times New Roman" panose="02020603050405020304" pitchFamily="18" charset="0"/>
                          <a:cs typeface="Times New Roman" panose="02020603050405020304" pitchFamily="18" charset="0"/>
                        </a:rPr>
                        <a:t>TLR</a:t>
                      </a:r>
                      <a:r>
                        <a:rPr lang="ru-RU" sz="900" b="1" i="1">
                          <a:effectLst/>
                          <a:latin typeface="Times New Roman" panose="02020603050405020304" pitchFamily="18" charset="0"/>
                          <a:ea typeface="Times New Roman" panose="02020603050405020304" pitchFamily="18" charset="0"/>
                          <a:cs typeface="Times New Roman" panose="02020603050405020304" pitchFamily="18" charset="0"/>
                        </a:rPr>
                        <a:t>4</a:t>
                      </a: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RUS/ARM</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a:effectLst/>
                          <a:latin typeface="Times New Roman" panose="02020603050405020304" pitchFamily="18" charset="0"/>
                          <a:ea typeface="Times New Roman" panose="02020603050405020304" pitchFamily="18" charset="0"/>
                          <a:cs typeface="Times New Roman" panose="02020603050405020304" pitchFamily="18" charset="0"/>
                        </a:rPr>
                        <a:t>0,0002</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vMerge="1">
                  <a:txBody>
                    <a:bodyPr/>
                    <a:lstStyle/>
                    <a:p>
                      <a:endParaRPr lang="ru-RU"/>
                    </a:p>
                  </a:txBody>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BLR/ARM</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a:effectLst/>
                          <a:latin typeface="Times New Roman" panose="02020603050405020304" pitchFamily="18" charset="0"/>
                          <a:ea typeface="Times New Roman" panose="02020603050405020304" pitchFamily="18" charset="0"/>
                          <a:cs typeface="Times New Roman" panose="02020603050405020304" pitchFamily="18" charset="0"/>
                        </a:rPr>
                        <a:t>0,0006</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rowSpan="3">
                  <a:txBody>
                    <a:bodyPr/>
                    <a:lstStyle/>
                    <a:p>
                      <a:pPr>
                        <a:lnSpc>
                          <a:spcPct val="150000"/>
                        </a:lnSpc>
                        <a:spcAft>
                          <a:spcPts val="0"/>
                        </a:spcAft>
                      </a:pPr>
                      <a:r>
                        <a:rPr lang="en-US" sz="900" b="1">
                          <a:effectLst/>
                          <a:latin typeface="Times New Roman" panose="02020603050405020304" pitchFamily="18" charset="0"/>
                          <a:ea typeface="Times New Roman" panose="02020603050405020304" pitchFamily="18" charset="0"/>
                          <a:cs typeface="Times New Roman" panose="02020603050405020304" pitchFamily="18" charset="0"/>
                        </a:rPr>
                        <a:t>r</a:t>
                      </a: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s4733781 (</a:t>
                      </a:r>
                      <a:r>
                        <a:rPr lang="en-US" sz="900" b="1" i="1">
                          <a:effectLst/>
                          <a:latin typeface="Times New Roman" panose="02020603050405020304" pitchFamily="18" charset="0"/>
                          <a:ea typeface="Times New Roman" panose="02020603050405020304" pitchFamily="18" charset="0"/>
                          <a:cs typeface="Times New Roman" panose="02020603050405020304" pitchFamily="18" charset="0"/>
                        </a:rPr>
                        <a:t>ASAP</a:t>
                      </a:r>
                      <a:r>
                        <a:rPr lang="ru-RU" sz="900" b="1" i="1">
                          <a:effectLst/>
                          <a:latin typeface="Times New Roman" panose="02020603050405020304" pitchFamily="18" charset="0"/>
                          <a:ea typeface="Times New Roman" panose="02020603050405020304" pitchFamily="18" charset="0"/>
                          <a:cs typeface="Times New Roman" panose="02020603050405020304" pitchFamily="18" charset="0"/>
                        </a:rPr>
                        <a:t>1</a:t>
                      </a:r>
                      <a:r>
                        <a:rPr lang="ru-RU" sz="900" b="1">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RUS/TJK</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&lt;</a:t>
                      </a:r>
                      <a:r>
                        <a:rPr lang="ru-RU" sz="900">
                          <a:effectLst/>
                          <a:latin typeface="Times New Roman" panose="02020603050405020304" pitchFamily="18" charset="0"/>
                          <a:ea typeface="Times New Roman" panose="02020603050405020304" pitchFamily="18" charset="0"/>
                          <a:cs typeface="Times New Roman" panose="02020603050405020304" pitchFamily="18" charset="0"/>
                        </a:rPr>
                        <a:t>0,0001</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vMerge="1">
                  <a:txBody>
                    <a:bodyPr/>
                    <a:lstStyle/>
                    <a:p>
                      <a:endParaRPr lang="ru-RU"/>
                    </a:p>
                  </a:txBody>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BLR/TJK</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dirty="0">
                          <a:effectLst/>
                          <a:latin typeface="Times New Roman" panose="02020603050405020304" pitchFamily="18" charset="0"/>
                          <a:ea typeface="Times New Roman" panose="02020603050405020304" pitchFamily="18" charset="0"/>
                          <a:cs typeface="Times New Roman" panose="02020603050405020304" pitchFamily="18" charset="0"/>
                        </a:rPr>
                        <a:t>0,0002</a:t>
                      </a:r>
                      <a:endParaRPr lang="ru-RU"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384">
                <a:tc vMerge="1">
                  <a:txBody>
                    <a:bodyPr/>
                    <a:lstStyle/>
                    <a:p>
                      <a:endParaRPr lang="ru-RU"/>
                    </a:p>
                  </a:txBody>
                  <a:tcPr/>
                </a:tc>
                <a:tc>
                  <a:txBody>
                    <a:bodyPr/>
                    <a:lstStyle/>
                    <a:p>
                      <a:pPr algn="ctr">
                        <a:lnSpc>
                          <a:spcPct val="150000"/>
                        </a:lnSpc>
                        <a:spcAft>
                          <a:spcPts val="0"/>
                        </a:spcAft>
                      </a:pPr>
                      <a:r>
                        <a:rPr lang="en-US" sz="900">
                          <a:effectLst/>
                          <a:latin typeface="Times New Roman" panose="02020603050405020304" pitchFamily="18" charset="0"/>
                          <a:ea typeface="Times New Roman" panose="02020603050405020304" pitchFamily="18" charset="0"/>
                          <a:cs typeface="Times New Roman" panose="02020603050405020304" pitchFamily="18" charset="0"/>
                        </a:rPr>
                        <a:t>KGZ/TJK</a:t>
                      </a:r>
                      <a:endParaRPr lang="ru-RU"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ru-RU" sz="900" dirty="0">
                          <a:effectLst/>
                          <a:latin typeface="Times New Roman" panose="02020603050405020304" pitchFamily="18" charset="0"/>
                          <a:ea typeface="Times New Roman" panose="02020603050405020304" pitchFamily="18" charset="0"/>
                          <a:cs typeface="Times New Roman" panose="02020603050405020304" pitchFamily="18" charset="0"/>
                        </a:rPr>
                        <a:t>0,0002</a:t>
                      </a:r>
                      <a:endParaRPr lang="ru-RU"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pic>
        <p:nvPicPr>
          <p:cNvPr id="12" name="Рисунок 11"/>
          <p:cNvPicPr/>
          <p:nvPr/>
        </p:nvPicPr>
        <p:blipFill rotWithShape="1">
          <a:blip r:embed="rId3" cstate="print">
            <a:extLst>
              <a:ext uri="{28A0092B-C50C-407E-A947-70E740481C1C}">
                <a14:useLocalDpi xmlns:a14="http://schemas.microsoft.com/office/drawing/2010/main" val="0"/>
              </a:ext>
            </a:extLst>
          </a:blip>
          <a:srcRect b="5396"/>
          <a:stretch/>
        </p:blipFill>
        <p:spPr>
          <a:xfrm>
            <a:off x="5857603" y="1920533"/>
            <a:ext cx="2368037" cy="3908712"/>
          </a:xfrm>
          <a:prstGeom prst="rect">
            <a:avLst/>
          </a:prstGeom>
        </p:spPr>
      </p:pic>
      <p:sp>
        <p:nvSpPr>
          <p:cNvPr id="3" name="Номер слайда 2"/>
          <p:cNvSpPr>
            <a:spLocks noGrp="1"/>
          </p:cNvSpPr>
          <p:nvPr>
            <p:ph type="sldNum" sz="quarter" idx="12"/>
          </p:nvPr>
        </p:nvSpPr>
        <p:spPr/>
        <p:txBody>
          <a:bodyPr/>
          <a:lstStyle/>
          <a:p>
            <a:fld id="{CB5BC2B9-3734-472A-BD93-6997C7A0EF77}" type="slidenum">
              <a:rPr lang="ru-RU" smtClean="0"/>
              <a:t>68</a:t>
            </a:fld>
            <a:endParaRPr lang="ru-RU"/>
          </a:p>
        </p:txBody>
      </p:sp>
      <p:sp>
        <p:nvSpPr>
          <p:cNvPr id="2" name="Заголовок 1"/>
          <p:cNvSpPr>
            <a:spLocks noGrp="1"/>
          </p:cNvSpPr>
          <p:nvPr>
            <p:ph type="title"/>
          </p:nvPr>
        </p:nvSpPr>
        <p:spPr>
          <a:xfrm>
            <a:off x="-13855" y="3187950"/>
            <a:ext cx="5706563" cy="994172"/>
          </a:xfrm>
        </p:spPr>
        <p:txBody>
          <a:bodyPr>
            <a:noAutofit/>
          </a:bodyPr>
          <a:lstStyle/>
          <a:p>
            <a:pPr algn="ctr"/>
            <a:r>
              <a:rPr lang="ru-RU" sz="2100" b="1" dirty="0"/>
              <a:t>Сравнительный популяционно-генетический анализ исследуемых выборок</a:t>
            </a:r>
          </a:p>
        </p:txBody>
      </p:sp>
      <p:pic>
        <p:nvPicPr>
          <p:cNvPr id="9" name="Рисунок 8"/>
          <p:cNvPicPr>
            <a:picLocks noChangeAspect="1"/>
          </p:cNvPicPr>
          <p:nvPr/>
        </p:nvPicPr>
        <p:blipFill rotWithShape="1">
          <a:blip r:embed="rId4"/>
          <a:srcRect l="29166" t="10000" r="41667" b="17407"/>
          <a:stretch/>
        </p:blipFill>
        <p:spPr>
          <a:xfrm>
            <a:off x="20782" y="22500"/>
            <a:ext cx="2341418" cy="3277985"/>
          </a:xfrm>
          <a:prstGeom prst="rect">
            <a:avLst/>
          </a:prstGeom>
        </p:spPr>
      </p:pic>
      <p:sp>
        <p:nvSpPr>
          <p:cNvPr id="10" name="Прямоугольник 9"/>
          <p:cNvSpPr/>
          <p:nvPr/>
        </p:nvSpPr>
        <p:spPr>
          <a:xfrm>
            <a:off x="4267200" y="148570"/>
            <a:ext cx="4572000" cy="1477328"/>
          </a:xfrm>
          <a:prstGeom prst="rect">
            <a:avLst/>
          </a:prstGeom>
        </p:spPr>
        <p:txBody>
          <a:bodyPr>
            <a:spAutoFit/>
          </a:bodyPr>
          <a:lstStyle/>
          <a:p>
            <a:r>
              <a:rPr lang="ru-RU" dirty="0">
                <a:solidFill>
                  <a:srgbClr val="1A1A1A"/>
                </a:solidFill>
                <a:latin typeface="YS Text"/>
              </a:rPr>
              <a:t>Глава </a:t>
            </a:r>
            <a:r>
              <a:rPr lang="ru-RU" dirty="0" smtClean="0">
                <a:solidFill>
                  <a:srgbClr val="1A1A1A"/>
                </a:solidFill>
                <a:latin typeface="YS Text"/>
              </a:rPr>
              <a:t>8</a:t>
            </a:r>
            <a:r>
              <a:rPr lang="en-US" dirty="0" smtClean="0">
                <a:solidFill>
                  <a:srgbClr val="1A1A1A"/>
                </a:solidFill>
                <a:latin typeface="YS Text"/>
              </a:rPr>
              <a:t>.</a:t>
            </a:r>
            <a:r>
              <a:rPr lang="ru-RU" dirty="0" smtClean="0">
                <a:solidFill>
                  <a:srgbClr val="1A1A1A"/>
                </a:solidFill>
                <a:latin typeface="YS Text"/>
              </a:rPr>
              <a:t> Комплексный </a:t>
            </a:r>
            <a:r>
              <a:rPr lang="ru-RU" dirty="0">
                <a:solidFill>
                  <a:srgbClr val="1A1A1A"/>
                </a:solidFill>
                <a:latin typeface="YS Text"/>
              </a:rPr>
              <a:t>анализ </a:t>
            </a:r>
            <a:r>
              <a:rPr lang="ru-RU" dirty="0" smtClean="0">
                <a:solidFill>
                  <a:srgbClr val="1A1A1A"/>
                </a:solidFill>
                <a:latin typeface="YS Text"/>
              </a:rPr>
              <a:t>медико-биологических</a:t>
            </a:r>
            <a:r>
              <a:rPr lang="en-US" dirty="0" smtClean="0">
                <a:solidFill>
                  <a:srgbClr val="1A1A1A"/>
                </a:solidFill>
                <a:latin typeface="YS Text"/>
              </a:rPr>
              <a:t> </a:t>
            </a:r>
            <a:r>
              <a:rPr lang="ru-RU" dirty="0" smtClean="0">
                <a:solidFill>
                  <a:srgbClr val="1A1A1A"/>
                </a:solidFill>
                <a:latin typeface="YS Text"/>
              </a:rPr>
              <a:t>и </a:t>
            </a:r>
            <a:r>
              <a:rPr lang="ru-RU" dirty="0">
                <a:solidFill>
                  <a:srgbClr val="1A1A1A"/>
                </a:solidFill>
                <a:latin typeface="YS Text"/>
              </a:rPr>
              <a:t>социально-демографических факторов риска </a:t>
            </a:r>
            <a:r>
              <a:rPr lang="ru-RU" dirty="0" smtClean="0">
                <a:solidFill>
                  <a:srgbClr val="1A1A1A"/>
                </a:solidFill>
                <a:latin typeface="YS Text"/>
              </a:rPr>
              <a:t>развития</a:t>
            </a:r>
            <a:r>
              <a:rPr lang="en-US" dirty="0" smtClean="0">
                <a:solidFill>
                  <a:srgbClr val="1A1A1A"/>
                </a:solidFill>
                <a:latin typeface="YS Text"/>
              </a:rPr>
              <a:t> </a:t>
            </a:r>
            <a:r>
              <a:rPr lang="ru-RU" dirty="0" smtClean="0">
                <a:solidFill>
                  <a:srgbClr val="1A1A1A"/>
                </a:solidFill>
                <a:latin typeface="YS Text"/>
              </a:rPr>
              <a:t>туберкулёза </a:t>
            </a:r>
            <a:r>
              <a:rPr lang="ru-RU" dirty="0">
                <a:solidFill>
                  <a:srgbClr val="1A1A1A"/>
                </a:solidFill>
                <a:latin typeface="YS Text"/>
              </a:rPr>
              <a:t>у пациентов с </a:t>
            </a:r>
            <a:r>
              <a:rPr lang="ru-RU" dirty="0" smtClean="0">
                <a:solidFill>
                  <a:srgbClr val="1A1A1A"/>
                </a:solidFill>
                <a:latin typeface="YS Text"/>
              </a:rPr>
              <a:t>ВИЧ-инфекцией</a:t>
            </a:r>
            <a:endParaRPr lang="ru-RU" b="0" i="0" dirty="0">
              <a:solidFill>
                <a:srgbClr val="1A1A1A"/>
              </a:solidFill>
              <a:effectLst/>
              <a:latin typeface="YS Text"/>
            </a:endParaRPr>
          </a:p>
        </p:txBody>
      </p:sp>
    </p:spTree>
    <p:extLst>
      <p:ext uri="{BB962C8B-B14F-4D97-AF65-F5344CB8AC3E}">
        <p14:creationId xmlns:p14="http://schemas.microsoft.com/office/powerpoint/2010/main" val="15112796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341" y="0"/>
            <a:ext cx="9132659" cy="707886"/>
          </a:xfrm>
        </p:spPr>
        <p:txBody>
          <a:bodyPr vert="horz" wrap="square" lIns="91440" tIns="45720" rIns="91440" bIns="45720" rtlCol="0" anchor="ctr">
            <a:spAutoFit/>
          </a:bodyPr>
          <a:lstStyle/>
          <a:p>
            <a:r>
              <a:rPr lang="ru-RU" sz="2000" b="1" dirty="0">
                <a:solidFill>
                  <a:srgbClr val="0000C8"/>
                </a:solidFill>
                <a:latin typeface="Arial" pitchFamily="34" charset="0"/>
                <a:ea typeface="+mn-ea"/>
                <a:cs typeface="+mn-cs"/>
              </a:rPr>
              <a:t>Сравнение частот аллелей с выборками, представленными в базе данных </a:t>
            </a:r>
            <a:r>
              <a:rPr lang="en-US" sz="2000" b="1" dirty="0" err="1">
                <a:solidFill>
                  <a:srgbClr val="0000C8"/>
                </a:solidFill>
                <a:latin typeface="Arial" pitchFamily="34" charset="0"/>
                <a:ea typeface="+mn-ea"/>
                <a:cs typeface="+mn-cs"/>
              </a:rPr>
              <a:t>Ensembl</a:t>
            </a:r>
            <a:endParaRPr lang="ru-RU" sz="2000" b="1" dirty="0">
              <a:solidFill>
                <a:srgbClr val="0000C8"/>
              </a:solidFill>
              <a:latin typeface="Arial" pitchFamily="34" charset="0"/>
              <a:ea typeface="+mn-ea"/>
              <a:cs typeface="+mn-cs"/>
            </a:endParaRPr>
          </a:p>
        </p:txBody>
      </p:sp>
      <p:pic>
        <p:nvPicPr>
          <p:cNvPr id="4" name="Объект 3"/>
          <p:cNvPicPr>
            <a:picLocks noGrp="1"/>
          </p:cNvPicPr>
          <p:nvPr>
            <p:ph idx="1"/>
          </p:nvPr>
        </p:nvPicPr>
        <p:blipFill rotWithShape="1">
          <a:blip r:embed="rId3" cstate="print">
            <a:extLst>
              <a:ext uri="{28A0092B-C50C-407E-A947-70E740481C1C}">
                <a14:useLocalDpi xmlns:a14="http://schemas.microsoft.com/office/drawing/2010/main" val="0"/>
              </a:ext>
            </a:extLst>
          </a:blip>
          <a:srcRect t="1" b="50018"/>
          <a:stretch/>
        </p:blipFill>
        <p:spPr>
          <a:xfrm>
            <a:off x="1568051" y="1447800"/>
            <a:ext cx="6242891" cy="3131819"/>
          </a:xfrm>
          <a:prstGeom prst="rect">
            <a:avLst/>
          </a:prstGeom>
        </p:spPr>
      </p:pic>
      <p:sp>
        <p:nvSpPr>
          <p:cNvPr id="11" name="Левая круглая скобка 10"/>
          <p:cNvSpPr/>
          <p:nvPr/>
        </p:nvSpPr>
        <p:spPr>
          <a:xfrm rot="16200000">
            <a:off x="2352666" y="4143741"/>
            <a:ext cx="108337" cy="79030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Овал 11"/>
          <p:cNvSpPr/>
          <p:nvPr/>
        </p:nvSpPr>
        <p:spPr>
          <a:xfrm>
            <a:off x="2801985" y="4406535"/>
            <a:ext cx="293912" cy="134652"/>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
        <p:nvSpPr>
          <p:cNvPr id="13" name="Левая круглая скобка 12"/>
          <p:cNvSpPr/>
          <p:nvPr/>
        </p:nvSpPr>
        <p:spPr>
          <a:xfrm rot="16200000">
            <a:off x="5497548" y="4145332"/>
            <a:ext cx="108337" cy="790303"/>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Овал 13"/>
          <p:cNvSpPr/>
          <p:nvPr/>
        </p:nvSpPr>
        <p:spPr>
          <a:xfrm>
            <a:off x="5946868" y="4406535"/>
            <a:ext cx="257990" cy="134652"/>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
        <p:nvSpPr>
          <p:cNvPr id="15" name="Левая круглая скобка 14"/>
          <p:cNvSpPr/>
          <p:nvPr/>
        </p:nvSpPr>
        <p:spPr>
          <a:xfrm rot="16200000">
            <a:off x="3293606" y="4281317"/>
            <a:ext cx="114034" cy="509452"/>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 name="Левая круглая скобка 15"/>
          <p:cNvSpPr/>
          <p:nvPr/>
        </p:nvSpPr>
        <p:spPr>
          <a:xfrm rot="16200000">
            <a:off x="6407464" y="4293259"/>
            <a:ext cx="114034" cy="509452"/>
          </a:xfrm>
          <a:prstGeom prst="lef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7" name="Овал 16"/>
          <p:cNvSpPr/>
          <p:nvPr/>
        </p:nvSpPr>
        <p:spPr>
          <a:xfrm>
            <a:off x="3596370" y="4380773"/>
            <a:ext cx="515984" cy="198467"/>
          </a:xfrm>
          <a:prstGeom prst="ellipse">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8" name="Овал 17"/>
          <p:cNvSpPr/>
          <p:nvPr/>
        </p:nvSpPr>
        <p:spPr>
          <a:xfrm>
            <a:off x="6724102" y="4379792"/>
            <a:ext cx="515984" cy="198467"/>
          </a:xfrm>
          <a:prstGeom prst="ellipse">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020017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8" y="0"/>
            <a:ext cx="9143999" cy="584775"/>
          </a:xfrm>
          <a:prstGeom prst="rect">
            <a:avLst/>
          </a:prstGeom>
          <a:noFill/>
        </p:spPr>
        <p:txBody>
          <a:bodyPr wrap="square" rtlCol="0">
            <a:spAutoFit/>
          </a:bodyPr>
          <a:lstStyle/>
          <a:p>
            <a:pPr algn="ctr"/>
            <a:r>
              <a:rPr lang="ru-RU" sz="3200" b="1" dirty="0" err="1" smtClean="0">
                <a:solidFill>
                  <a:srgbClr val="0000FF"/>
                </a:solidFill>
                <a:latin typeface="Arial" panose="020B0604020202020204" pitchFamily="34" charset="0"/>
                <a:cs typeface="Arial" panose="020B0604020202020204" pitchFamily="34" charset="0"/>
              </a:rPr>
              <a:t>Мультифакторные</a:t>
            </a:r>
            <a:r>
              <a:rPr lang="ru-RU" sz="3200" b="1" dirty="0" smtClean="0">
                <a:solidFill>
                  <a:srgbClr val="0000FF"/>
                </a:solidFill>
                <a:latin typeface="Arial" panose="020B0604020202020204" pitchFamily="34" charset="0"/>
                <a:cs typeface="Arial" panose="020B0604020202020204" pitchFamily="34" charset="0"/>
              </a:rPr>
              <a:t> заболевания и </a:t>
            </a:r>
            <a:r>
              <a:rPr lang="en-US" sz="3200" b="1" dirty="0" smtClean="0">
                <a:solidFill>
                  <a:srgbClr val="0000FF"/>
                </a:solidFill>
                <a:latin typeface="Arial" panose="020B0604020202020204" pitchFamily="34" charset="0"/>
                <a:cs typeface="Arial" panose="020B0604020202020204" pitchFamily="34" charset="0"/>
              </a:rPr>
              <a:t>GWAS</a:t>
            </a:r>
            <a:endParaRPr lang="ru-RU" sz="3200" b="1" dirty="0">
              <a:solidFill>
                <a:srgbClr val="0000FF"/>
              </a:solidFill>
              <a:latin typeface="Arial" panose="020B0604020202020204" pitchFamily="34" charset="0"/>
              <a:cs typeface="Arial" panose="020B0604020202020204" pitchFamily="34" charset="0"/>
            </a:endParaRPr>
          </a:p>
        </p:txBody>
      </p:sp>
      <p:sp>
        <p:nvSpPr>
          <p:cNvPr id="5" name="AutoShape 2" descr="Genome-Wide Association Stud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Genome-Wide Association Studi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8" name="Picture 6" descr="Genome-Wide Association Stud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0110" y="908720"/>
            <a:ext cx="4940162"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94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07886"/>
          </a:xfrm>
          <a:noFill/>
          <a:ln w="9525">
            <a:noFill/>
            <a:miter lim="800000"/>
            <a:headEnd/>
            <a:tailEnd/>
          </a:ln>
        </p:spPr>
        <p:txBody>
          <a:bodyPr vert="horz" wrap="square" lIns="91440" tIns="45720" rIns="91440" bIns="45720" numCol="1" rtlCol="0" anchor="ctr" anchorCtr="0" compatLnSpc="1">
            <a:prstTxWarp prst="textNoShape">
              <a:avLst/>
            </a:prstTxWarp>
            <a:spAutoFit/>
          </a:bodyPr>
          <a:lstStyle/>
          <a:p>
            <a:r>
              <a:rPr lang="ru-RU" sz="2000" b="1" dirty="0">
                <a:solidFill>
                  <a:srgbClr val="0000C8"/>
                </a:solidFill>
                <a:latin typeface="Arial" pitchFamily="34" charset="0"/>
                <a:ea typeface="+mn-ea"/>
                <a:cs typeface="+mn-cs"/>
              </a:rPr>
              <a:t>Анализ различий по частотам генотипов исследуемых выборок и выборки </a:t>
            </a:r>
            <a:r>
              <a:rPr lang="en-US" sz="2000" b="1" dirty="0">
                <a:solidFill>
                  <a:srgbClr val="0000C8"/>
                </a:solidFill>
                <a:latin typeface="Arial" pitchFamily="34" charset="0"/>
                <a:ea typeface="+mn-ea"/>
                <a:cs typeface="+mn-cs"/>
              </a:rPr>
              <a:t>EUR</a:t>
            </a:r>
            <a:endParaRPr lang="ru-RU" sz="2000" b="1" dirty="0">
              <a:solidFill>
                <a:srgbClr val="0000C8"/>
              </a:solidFill>
              <a:latin typeface="Arial" pitchFamily="34" charset="0"/>
              <a:ea typeface="+mn-ea"/>
              <a:cs typeface="+mn-cs"/>
            </a:endParaRPr>
          </a:p>
        </p:txBody>
      </p:sp>
      <p:pic>
        <p:nvPicPr>
          <p:cNvPr id="4097" name="Picture 1" descr="C:\rworkspace\HIV_TB\rs5743708_HiRes.tif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520" y="1088875"/>
            <a:ext cx="2935550" cy="29355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rworkspace\HIV_TB\rs4986790_HiRes.tif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6360" y="1118279"/>
            <a:ext cx="2935550" cy="29355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rworkspace\HIV_TB\rs361525_HiRes.tif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30263" y="4029869"/>
            <a:ext cx="2778355" cy="27783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rworkspace\HIV_TB\rs4733781_HiRes.tif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13770" y="4029869"/>
            <a:ext cx="2828131" cy="2828131"/>
          </a:xfrm>
          <a:prstGeom prst="rect">
            <a:avLst/>
          </a:prstGeom>
          <a:noFill/>
          <a:extLst>
            <a:ext uri="{909E8E84-426E-40DD-AFC4-6F175D3DCCD1}">
              <a14:hiddenFill xmlns:a14="http://schemas.microsoft.com/office/drawing/2010/main">
                <a:solidFill>
                  <a:srgbClr val="FFFFFF"/>
                </a:solidFill>
              </a14:hiddenFill>
            </a:ext>
          </a:extLst>
        </p:spPr>
      </p:pic>
      <p:sp>
        <p:nvSpPr>
          <p:cNvPr id="7" name="Выноска со стрелкой влево 6"/>
          <p:cNvSpPr/>
          <p:nvPr/>
        </p:nvSpPr>
        <p:spPr>
          <a:xfrm>
            <a:off x="6141910" y="1142813"/>
            <a:ext cx="2861758" cy="2952328"/>
          </a:xfrm>
          <a:prstGeom prst="leftArrowCallout">
            <a:avLst>
              <a:gd name="adj1" fmla="val 26682"/>
              <a:gd name="adj2" fmla="val 25000"/>
              <a:gd name="adj3" fmla="val 12387"/>
              <a:gd name="adj4" fmla="val 8305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ru-RU" dirty="0"/>
              <a:t>Статистически значимые различия по частотам генотипов обнаружены только для локуса </a:t>
            </a:r>
            <a:r>
              <a:rPr lang="en-US" dirty="0"/>
              <a:t>rs4986790 (</a:t>
            </a:r>
            <a:r>
              <a:rPr lang="en-US" i="1" dirty="0"/>
              <a:t>p-value</a:t>
            </a:r>
            <a:r>
              <a:rPr lang="en-US" dirty="0"/>
              <a:t>&lt;0,05)</a:t>
            </a:r>
            <a:endParaRPr lang="ru-RU" dirty="0"/>
          </a:p>
        </p:txBody>
      </p:sp>
    </p:spTree>
    <p:extLst>
      <p:ext uri="{BB962C8B-B14F-4D97-AF65-F5344CB8AC3E}">
        <p14:creationId xmlns:p14="http://schemas.microsoft.com/office/powerpoint/2010/main" val="4879743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39166" t="10001" r="27500" b="4073"/>
          <a:stretch/>
        </p:blipFill>
        <p:spPr>
          <a:xfrm>
            <a:off x="38100" y="0"/>
            <a:ext cx="3048000" cy="4419600"/>
          </a:xfrm>
          <a:prstGeom prst="rect">
            <a:avLst/>
          </a:prstGeom>
        </p:spPr>
      </p:pic>
      <p:pic>
        <p:nvPicPr>
          <p:cNvPr id="3" name="Рисунок 2"/>
          <p:cNvPicPr>
            <a:picLocks noChangeAspect="1"/>
          </p:cNvPicPr>
          <p:nvPr/>
        </p:nvPicPr>
        <p:blipFill rotWithShape="1">
          <a:blip r:embed="rId3"/>
          <a:srcRect l="41667" t="38148" r="17500" b="38149"/>
          <a:stretch/>
        </p:blipFill>
        <p:spPr>
          <a:xfrm>
            <a:off x="3276600" y="2286000"/>
            <a:ext cx="5834063" cy="1905000"/>
          </a:xfrm>
          <a:prstGeom prst="rect">
            <a:avLst/>
          </a:prstGeom>
        </p:spPr>
      </p:pic>
    </p:spTree>
    <p:extLst>
      <p:ext uri="{BB962C8B-B14F-4D97-AF65-F5344CB8AC3E}">
        <p14:creationId xmlns:p14="http://schemas.microsoft.com/office/powerpoint/2010/main" val="11449298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a:srcRect l="39167" t="7037" r="27500" b="4074"/>
          <a:stretch/>
        </p:blipFill>
        <p:spPr>
          <a:xfrm>
            <a:off x="0" y="38100"/>
            <a:ext cx="3886200" cy="5829300"/>
          </a:xfrm>
          <a:prstGeom prst="rect">
            <a:avLst/>
          </a:prstGeom>
        </p:spPr>
      </p:pic>
      <p:pic>
        <p:nvPicPr>
          <p:cNvPr id="2" name="Рисунок 1"/>
          <p:cNvPicPr>
            <a:picLocks noChangeAspect="1"/>
          </p:cNvPicPr>
          <p:nvPr/>
        </p:nvPicPr>
        <p:blipFill rotWithShape="1">
          <a:blip r:embed="rId3"/>
          <a:srcRect l="25000" t="27778" r="41667" b="42593"/>
          <a:stretch/>
        </p:blipFill>
        <p:spPr>
          <a:xfrm>
            <a:off x="4114800" y="1905000"/>
            <a:ext cx="5029200" cy="2514600"/>
          </a:xfrm>
          <a:prstGeom prst="rect">
            <a:avLst/>
          </a:prstGeom>
        </p:spPr>
      </p:pic>
    </p:spTree>
    <p:extLst>
      <p:ext uri="{BB962C8B-B14F-4D97-AF65-F5344CB8AC3E}">
        <p14:creationId xmlns:p14="http://schemas.microsoft.com/office/powerpoint/2010/main" val="9619158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153888"/>
            <a:ext cx="9144000" cy="400110"/>
          </a:xfrm>
          <a:prstGeom prst="rect">
            <a:avLst/>
          </a:prstGeom>
        </p:spPr>
        <p:txBody>
          <a:bodyPr vert="horz" wrap="square" lIns="91440" tIns="45720" rIns="91440" bIns="45720" rtlCol="0" anchor="ctr">
            <a:spAutoFit/>
          </a:bodyPr>
          <a:lstStyle/>
          <a:p>
            <a:pPr algn="ctr">
              <a:spcBef>
                <a:spcPct val="0"/>
              </a:spcBef>
            </a:pPr>
            <a:r>
              <a:rPr lang="ru-RU" sz="2000" b="1" dirty="0" smtClean="0">
                <a:solidFill>
                  <a:srgbClr val="0000C8"/>
                </a:solidFill>
              </a:rPr>
              <a:t>Генетический риск инсульта после перенесенного </a:t>
            </a:r>
            <a:r>
              <a:rPr lang="en-US" sz="2000" b="1" dirty="0" err="1" smtClean="0">
                <a:solidFill>
                  <a:srgbClr val="0000C8"/>
                </a:solidFill>
              </a:rPr>
              <a:t>COVID</a:t>
            </a:r>
            <a:r>
              <a:rPr lang="en-US" sz="2000" b="1" dirty="0" smtClean="0">
                <a:solidFill>
                  <a:srgbClr val="0000C8"/>
                </a:solidFill>
              </a:rPr>
              <a:t>-19</a:t>
            </a:r>
            <a:endParaRPr lang="ru-RU" sz="2000" b="1" dirty="0">
              <a:solidFill>
                <a:srgbClr val="0000C8"/>
              </a:solidFill>
            </a:endParaRPr>
          </a:p>
        </p:txBody>
      </p:sp>
      <p:graphicFrame>
        <p:nvGraphicFramePr>
          <p:cNvPr id="4" name="Таблица 3"/>
          <p:cNvGraphicFramePr>
            <a:graphicFrameLocks noGrp="1"/>
          </p:cNvGraphicFramePr>
          <p:nvPr>
            <p:extLst>
              <p:ext uri="{D42A27DB-BD31-4B8C-83A1-F6EECF244321}">
                <p14:modId xmlns:p14="http://schemas.microsoft.com/office/powerpoint/2010/main" val="4250100851"/>
              </p:ext>
            </p:extLst>
          </p:nvPr>
        </p:nvGraphicFramePr>
        <p:xfrm>
          <a:off x="152400" y="2133600"/>
          <a:ext cx="8763000" cy="4130040"/>
        </p:xfrm>
        <a:graphic>
          <a:graphicData uri="http://schemas.openxmlformats.org/drawingml/2006/table">
            <a:tbl>
              <a:tblPr firstRow="1" firstCol="1" bandRow="1">
                <a:tableStyleId>{5C22544A-7EE6-4342-B048-85BDC9FD1C3A}</a:tableStyleId>
              </a:tblPr>
              <a:tblGrid>
                <a:gridCol w="1413104"/>
                <a:gridCol w="1471560"/>
                <a:gridCol w="1593554"/>
                <a:gridCol w="1344483"/>
                <a:gridCol w="1344483"/>
                <a:gridCol w="1595816"/>
              </a:tblGrid>
              <a:tr h="0">
                <a:tc rowSpan="3">
                  <a:txBody>
                    <a:bodyPr/>
                    <a:lstStyle/>
                    <a:p>
                      <a:pPr algn="ctr">
                        <a:spcAft>
                          <a:spcPts val="0"/>
                        </a:spcAft>
                      </a:pPr>
                      <a:r>
                        <a:rPr lang="ru-RU" sz="1600" dirty="0" smtClean="0">
                          <a:effectLst/>
                        </a:rPr>
                        <a:t>Генотипы</a:t>
                      </a:r>
                      <a:endParaRPr lang="ru-RU" sz="1600" dirty="0">
                        <a:effectLst/>
                        <a:latin typeface="Times New Roman"/>
                        <a:ea typeface="Calibri"/>
                        <a:cs typeface="Times New Roman"/>
                      </a:endParaRPr>
                    </a:p>
                  </a:txBody>
                  <a:tcPr marL="65602" marR="65602" marT="0" marB="0" anchor="ctr"/>
                </a:tc>
                <a:tc gridSpan="5">
                  <a:txBody>
                    <a:bodyPr/>
                    <a:lstStyle/>
                    <a:p>
                      <a:pPr algn="ctr">
                        <a:spcAft>
                          <a:spcPts val="0"/>
                        </a:spcAft>
                      </a:pPr>
                      <a:r>
                        <a:rPr lang="ru-RU" sz="1800" dirty="0" smtClean="0">
                          <a:effectLst/>
                        </a:rPr>
                        <a:t>Отношения шансов (</a:t>
                      </a:r>
                      <a:r>
                        <a:rPr lang="ru-RU" sz="1800" dirty="0">
                          <a:effectLst/>
                        </a:rPr>
                        <a:t>95% ДИ), </a:t>
                      </a:r>
                      <a:r>
                        <a:rPr lang="en-US" sz="1800" dirty="0" smtClean="0">
                          <a:effectLst/>
                        </a:rPr>
                        <a:t>p</a:t>
                      </a:r>
                      <a:endParaRPr lang="ru-RU" sz="1800" dirty="0">
                        <a:effectLst/>
                        <a:latin typeface="Times New Roman"/>
                        <a:ea typeface="Calibri"/>
                        <a:cs typeface="Times New Roman"/>
                      </a:endParaRPr>
                    </a:p>
                  </a:txBody>
                  <a:tcPr marL="65602" marR="65602" marT="0" marB="0"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0">
                <a:tc vMerge="1">
                  <a:txBody>
                    <a:bodyPr/>
                    <a:lstStyle/>
                    <a:p>
                      <a:endParaRPr lang="ru-RU"/>
                    </a:p>
                  </a:txBody>
                  <a:tcPr/>
                </a:tc>
                <a:tc>
                  <a:txBody>
                    <a:bodyPr/>
                    <a:lstStyle/>
                    <a:p>
                      <a:pPr algn="ctr">
                        <a:spcAft>
                          <a:spcPts val="0"/>
                        </a:spcAft>
                      </a:pPr>
                      <a:r>
                        <a:rPr lang="en-US" sz="1300" dirty="0" smtClean="0">
                          <a:effectLst/>
                        </a:rPr>
                        <a:t>1</a:t>
                      </a:r>
                      <a:endParaRPr lang="ru-RU" sz="1100" dirty="0">
                        <a:effectLst/>
                        <a:latin typeface="Times New Roman"/>
                        <a:ea typeface="Calibri"/>
                        <a:cs typeface="Times New Roman"/>
                      </a:endParaRPr>
                    </a:p>
                  </a:txBody>
                  <a:tcPr marL="65602" marR="65602" marT="0" marB="0" anchor="ctr"/>
                </a:tc>
                <a:tc>
                  <a:txBody>
                    <a:bodyPr/>
                    <a:lstStyle/>
                    <a:p>
                      <a:pPr algn="ctr">
                        <a:spcAft>
                          <a:spcPts val="0"/>
                        </a:spcAft>
                      </a:pPr>
                      <a:r>
                        <a:rPr lang="en-US" sz="1300" dirty="0" smtClean="0">
                          <a:effectLst/>
                        </a:rPr>
                        <a:t>2</a:t>
                      </a:r>
                      <a:endParaRPr lang="ru-RU" sz="1100" dirty="0">
                        <a:effectLst/>
                        <a:latin typeface="Times New Roman"/>
                        <a:ea typeface="Calibri"/>
                        <a:cs typeface="Times New Roman"/>
                      </a:endParaRPr>
                    </a:p>
                  </a:txBody>
                  <a:tcPr marL="65602" marR="65602" marT="0" marB="0" anchor="ctr"/>
                </a:tc>
                <a:tc>
                  <a:txBody>
                    <a:bodyPr/>
                    <a:lstStyle/>
                    <a:p>
                      <a:pPr algn="ctr">
                        <a:spcAft>
                          <a:spcPts val="0"/>
                        </a:spcAft>
                      </a:pPr>
                      <a:r>
                        <a:rPr lang="en-US" sz="1300" dirty="0" smtClean="0">
                          <a:effectLst/>
                        </a:rPr>
                        <a:t>3</a:t>
                      </a:r>
                      <a:endParaRPr lang="ru-RU" sz="1100" dirty="0">
                        <a:effectLst/>
                        <a:latin typeface="Times New Roman"/>
                        <a:ea typeface="Calibri"/>
                        <a:cs typeface="Times New Roman"/>
                      </a:endParaRPr>
                    </a:p>
                  </a:txBody>
                  <a:tcPr marL="65602" marR="65602" marT="0" marB="0" anchor="ctr"/>
                </a:tc>
                <a:tc>
                  <a:txBody>
                    <a:bodyPr/>
                    <a:lstStyle/>
                    <a:p>
                      <a:pPr algn="ctr">
                        <a:spcAft>
                          <a:spcPts val="0"/>
                        </a:spcAft>
                      </a:pPr>
                      <a:r>
                        <a:rPr lang="en-US" sz="1300" dirty="0" smtClean="0">
                          <a:effectLst/>
                        </a:rPr>
                        <a:t>4</a:t>
                      </a:r>
                      <a:endParaRPr lang="ru-RU" sz="1100" dirty="0">
                        <a:effectLst/>
                        <a:latin typeface="Times New Roman"/>
                        <a:ea typeface="Calibri"/>
                        <a:cs typeface="Times New Roman"/>
                      </a:endParaRPr>
                    </a:p>
                  </a:txBody>
                  <a:tcPr marL="65602" marR="65602" marT="0" marB="0" anchor="ctr"/>
                </a:tc>
                <a:tc>
                  <a:txBody>
                    <a:bodyPr/>
                    <a:lstStyle/>
                    <a:p>
                      <a:pPr algn="ctr">
                        <a:spcAft>
                          <a:spcPts val="0"/>
                        </a:spcAft>
                      </a:pPr>
                      <a:r>
                        <a:rPr lang="en-US" sz="1300" dirty="0" smtClean="0">
                          <a:effectLst/>
                        </a:rPr>
                        <a:t>5</a:t>
                      </a:r>
                      <a:endParaRPr lang="ru-RU" sz="1100" dirty="0">
                        <a:effectLst/>
                        <a:latin typeface="Times New Roman"/>
                        <a:ea typeface="Calibri"/>
                        <a:cs typeface="Times New Roman"/>
                      </a:endParaRPr>
                    </a:p>
                  </a:txBody>
                  <a:tcPr marL="65602" marR="65602" marT="0" marB="0" anchor="ctr"/>
                </a:tc>
              </a:tr>
              <a:tr h="0">
                <a:tc vMerge="1">
                  <a:txBody>
                    <a:bodyPr/>
                    <a:lstStyle/>
                    <a:p>
                      <a:endParaRPr lang="ru-RU"/>
                    </a:p>
                  </a:txBody>
                  <a:tcPr/>
                </a:tc>
                <a:tc>
                  <a:txBody>
                    <a:bodyPr/>
                    <a:lstStyle/>
                    <a:p>
                      <a:pPr algn="ctr">
                        <a:spcAft>
                          <a:spcPts val="0"/>
                        </a:spcAft>
                      </a:pPr>
                      <a:r>
                        <a:rPr lang="ru-RU" sz="1600" dirty="0" smtClean="0">
                          <a:effectLst/>
                        </a:rPr>
                        <a:t>Инсульты без </a:t>
                      </a:r>
                      <a:r>
                        <a:rPr lang="en-US" sz="1600" dirty="0" smtClean="0">
                          <a:effectLst/>
                        </a:rPr>
                        <a:t>COVID-19</a:t>
                      </a:r>
                      <a:r>
                        <a:rPr lang="ru-RU" sz="1600" dirty="0" smtClean="0">
                          <a:effectLst/>
                        </a:rPr>
                        <a:t> </a:t>
                      </a:r>
                      <a:r>
                        <a:rPr lang="ru-RU" sz="1600" dirty="0">
                          <a:effectLst/>
                        </a:rPr>
                        <a:t>(</a:t>
                      </a:r>
                      <a:r>
                        <a:rPr lang="en-US" sz="1600" dirty="0">
                          <a:effectLst/>
                        </a:rPr>
                        <a:t>N=</a:t>
                      </a:r>
                      <a:r>
                        <a:rPr lang="ru-RU" sz="1600" dirty="0">
                          <a:effectLst/>
                        </a:rPr>
                        <a:t>106</a:t>
                      </a:r>
                      <a:r>
                        <a:rPr lang="ru-RU" sz="1600" dirty="0" smtClean="0">
                          <a:effectLst/>
                        </a:rPr>
                        <a:t>)</a:t>
                      </a:r>
                      <a:endParaRPr lang="en-US" sz="1600" dirty="0" smtClean="0">
                        <a:effectLst/>
                      </a:endParaRPr>
                    </a:p>
                  </a:txBody>
                  <a:tcPr marL="65602" marR="65602" marT="0" marB="0" anchor="ctr"/>
                </a:tc>
                <a:tc>
                  <a:txBody>
                    <a:bodyPr/>
                    <a:lstStyle/>
                    <a:p>
                      <a:pPr algn="ctr">
                        <a:spcAft>
                          <a:spcPts val="0"/>
                        </a:spcAft>
                      </a:pPr>
                      <a:r>
                        <a:rPr lang="ru-RU" sz="1600" dirty="0" smtClean="0">
                          <a:effectLst/>
                        </a:rPr>
                        <a:t>Инсульт+</a:t>
                      </a:r>
                      <a:r>
                        <a:rPr lang="en-US" sz="1600" dirty="0" smtClean="0">
                          <a:effectLst/>
                        </a:rPr>
                        <a:t>COVID-19</a:t>
                      </a:r>
                      <a:r>
                        <a:rPr lang="ru-RU" sz="1600" dirty="0" smtClean="0">
                          <a:effectLst/>
                        </a:rPr>
                        <a:t> </a:t>
                      </a:r>
                      <a:r>
                        <a:rPr lang="ru-RU" sz="1600" dirty="0">
                          <a:effectLst/>
                        </a:rPr>
                        <a:t>(</a:t>
                      </a:r>
                      <a:r>
                        <a:rPr lang="en-US" sz="1600" dirty="0">
                          <a:effectLst/>
                        </a:rPr>
                        <a:t>N=</a:t>
                      </a:r>
                      <a:r>
                        <a:rPr lang="ru-RU" sz="1600" dirty="0">
                          <a:effectLst/>
                        </a:rPr>
                        <a:t>141</a:t>
                      </a:r>
                      <a:r>
                        <a:rPr lang="ru-RU" sz="1600" dirty="0" smtClean="0">
                          <a:effectLst/>
                        </a:rPr>
                        <a:t>)</a:t>
                      </a:r>
                      <a:endParaRPr lang="en-US" sz="1600" dirty="0" smtClean="0">
                        <a:effectLst/>
                      </a:endParaRPr>
                    </a:p>
                  </a:txBody>
                  <a:tcPr marL="65602" marR="65602" marT="0" marB="0" anchor="ctr"/>
                </a:tc>
                <a:tc>
                  <a:txBody>
                    <a:bodyPr/>
                    <a:lstStyle/>
                    <a:p>
                      <a:pPr algn="ctr">
                        <a:spcAft>
                          <a:spcPts val="0"/>
                        </a:spcAft>
                      </a:pPr>
                      <a:r>
                        <a:rPr lang="ru-RU" sz="1600" dirty="0">
                          <a:effectLst/>
                        </a:rPr>
                        <a:t>Все </a:t>
                      </a:r>
                      <a:r>
                        <a:rPr lang="ru-RU" sz="1600" dirty="0" smtClean="0">
                          <a:effectLst/>
                        </a:rPr>
                        <a:t>ИИ</a:t>
                      </a:r>
                      <a:r>
                        <a:rPr lang="ru-RU" sz="1600" baseline="0" dirty="0" smtClean="0">
                          <a:effectLst/>
                        </a:rPr>
                        <a:t> </a:t>
                      </a:r>
                      <a:r>
                        <a:rPr lang="ru-RU" sz="1600" smtClean="0">
                          <a:effectLst/>
                        </a:rPr>
                        <a:t>(</a:t>
                      </a:r>
                      <a:r>
                        <a:rPr lang="en-US" sz="1600" smtClean="0">
                          <a:effectLst/>
                        </a:rPr>
                        <a:t>N=160</a:t>
                      </a:r>
                      <a:r>
                        <a:rPr lang="ru-RU" sz="1600" smtClean="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dirty="0" smtClean="0">
                          <a:effectLst/>
                        </a:rPr>
                        <a:t>АТ</a:t>
                      </a:r>
                      <a:r>
                        <a:rPr lang="en-US" sz="1600" dirty="0" smtClean="0">
                          <a:effectLst/>
                        </a:rPr>
                        <a:t> </a:t>
                      </a:r>
                      <a:r>
                        <a:rPr lang="ru-RU" sz="1600" dirty="0" smtClean="0">
                          <a:effectLst/>
                        </a:rPr>
                        <a:t>ИИ </a:t>
                      </a:r>
                      <a:r>
                        <a:rPr lang="ru-RU" sz="1600" dirty="0">
                          <a:effectLst/>
                        </a:rPr>
                        <a:t>(</a:t>
                      </a:r>
                      <a:r>
                        <a:rPr lang="en-US" sz="1600" dirty="0">
                          <a:effectLst/>
                        </a:rPr>
                        <a:t>N=</a:t>
                      </a:r>
                      <a:r>
                        <a:rPr lang="ru-RU" sz="1600" dirty="0">
                          <a:effectLst/>
                        </a:rPr>
                        <a:t>80</a:t>
                      </a:r>
                      <a:r>
                        <a:rPr lang="ru-RU" sz="1600" dirty="0" smtClean="0">
                          <a:effectLst/>
                        </a:rPr>
                        <a:t>)</a:t>
                      </a:r>
                      <a:endParaRPr lang="en-US" sz="1600" dirty="0" smtClean="0">
                        <a:effectLst/>
                      </a:endParaRPr>
                    </a:p>
                  </a:txBody>
                  <a:tcPr marL="65602" marR="65602" marT="0" marB="0" anchor="ctr"/>
                </a:tc>
                <a:tc>
                  <a:txBody>
                    <a:bodyPr/>
                    <a:lstStyle/>
                    <a:p>
                      <a:pPr algn="ctr">
                        <a:spcAft>
                          <a:spcPts val="0"/>
                        </a:spcAft>
                      </a:pPr>
                      <a:r>
                        <a:rPr lang="ru-RU" sz="1600" dirty="0" smtClean="0">
                          <a:effectLst/>
                        </a:rPr>
                        <a:t>КЭ ИИ </a:t>
                      </a:r>
                      <a:r>
                        <a:rPr lang="ru-RU" sz="1600" dirty="0">
                          <a:effectLst/>
                        </a:rPr>
                        <a:t>(</a:t>
                      </a:r>
                      <a:r>
                        <a:rPr lang="en-US" sz="1600" dirty="0">
                          <a:effectLst/>
                        </a:rPr>
                        <a:t>N=</a:t>
                      </a:r>
                      <a:r>
                        <a:rPr lang="ru-RU" sz="1600" dirty="0">
                          <a:effectLst/>
                        </a:rPr>
                        <a:t>66</a:t>
                      </a:r>
                      <a:r>
                        <a:rPr lang="ru-RU" sz="1600" dirty="0" smtClean="0">
                          <a:effectLst/>
                        </a:rPr>
                        <a:t>)</a:t>
                      </a:r>
                      <a:endParaRPr lang="en-US" sz="1600" dirty="0" smtClean="0">
                        <a:effectLst/>
                      </a:endParaRPr>
                    </a:p>
                  </a:txBody>
                  <a:tcPr marL="65602" marR="65602" marT="0" marB="0" anchor="ctr"/>
                </a:tc>
              </a:tr>
              <a:tr h="0">
                <a:tc>
                  <a:txBody>
                    <a:bodyPr/>
                    <a:lstStyle/>
                    <a:p>
                      <a:pPr algn="l">
                        <a:spcAft>
                          <a:spcPts val="0"/>
                        </a:spcAft>
                      </a:pPr>
                      <a:r>
                        <a:rPr lang="en-US" sz="1600" dirty="0">
                          <a:effectLst/>
                        </a:rPr>
                        <a:t>rs556512</a:t>
                      </a:r>
                      <a:r>
                        <a:rPr lang="ru-RU" sz="1600" dirty="0">
                          <a:effectLst/>
                        </a:rPr>
                        <a:t>-</a:t>
                      </a:r>
                      <a:r>
                        <a:rPr lang="en-US" sz="1600" dirty="0">
                          <a:effectLst/>
                        </a:rPr>
                        <a:t>AA</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b="1" dirty="0">
                          <a:effectLst/>
                        </a:rPr>
                        <a:t>0,39</a:t>
                      </a:r>
                      <a:endParaRPr lang="ru-RU" sz="1600" b="1" dirty="0">
                        <a:effectLst/>
                      </a:endParaRPr>
                    </a:p>
                    <a:p>
                      <a:pPr algn="ctr">
                        <a:spcAft>
                          <a:spcPts val="0"/>
                        </a:spcAft>
                      </a:pPr>
                      <a:r>
                        <a:rPr lang="en-US" sz="1600" b="1" dirty="0">
                          <a:effectLst/>
                        </a:rPr>
                        <a:t>(0,19-0,81)</a:t>
                      </a:r>
                      <a:r>
                        <a:rPr lang="ru-RU" sz="1600" b="1" dirty="0">
                          <a:effectLst/>
                        </a:rPr>
                        <a:t>, </a:t>
                      </a:r>
                      <a:endParaRPr lang="ru-RU" sz="1600" b="1" dirty="0" smtClean="0">
                        <a:effectLst/>
                      </a:endParaRPr>
                    </a:p>
                    <a:p>
                      <a:pPr algn="ctr">
                        <a:spcAft>
                          <a:spcPts val="0"/>
                        </a:spcAft>
                      </a:pPr>
                      <a:r>
                        <a:rPr lang="ru-RU" sz="1600" b="1" dirty="0" smtClean="0">
                          <a:effectLst/>
                        </a:rPr>
                        <a:t>0,0059</a:t>
                      </a:r>
                      <a:endParaRPr lang="ru-RU" sz="1600" b="1"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0,50</a:t>
                      </a:r>
                      <a:endParaRPr lang="ru-RU" sz="1600" dirty="0">
                        <a:effectLst/>
                      </a:endParaRPr>
                    </a:p>
                    <a:p>
                      <a:pPr algn="ctr">
                        <a:spcAft>
                          <a:spcPts val="0"/>
                        </a:spcAft>
                      </a:pPr>
                      <a:r>
                        <a:rPr lang="en-US" sz="1600" dirty="0">
                          <a:effectLst/>
                        </a:rPr>
                        <a:t>(0,28-0,91), </a:t>
                      </a:r>
                      <a:endParaRPr lang="ru-RU" sz="1600" dirty="0" smtClean="0">
                        <a:effectLst/>
                      </a:endParaRPr>
                    </a:p>
                    <a:p>
                      <a:pPr algn="ctr">
                        <a:spcAft>
                          <a:spcPts val="0"/>
                        </a:spcAft>
                      </a:pPr>
                      <a:r>
                        <a:rPr lang="en-US" sz="1600" dirty="0" smtClean="0">
                          <a:effectLst/>
                        </a:rPr>
                        <a:t>0,01708</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b="1" dirty="0">
                          <a:effectLst/>
                        </a:rPr>
                        <a:t>0,34</a:t>
                      </a:r>
                      <a:endParaRPr lang="ru-RU" sz="1600" b="1" dirty="0">
                        <a:effectLst/>
                      </a:endParaRPr>
                    </a:p>
                    <a:p>
                      <a:pPr algn="ctr">
                        <a:spcAft>
                          <a:spcPts val="0"/>
                        </a:spcAft>
                      </a:pPr>
                      <a:r>
                        <a:rPr lang="en-US" sz="1600" b="1" dirty="0">
                          <a:effectLst/>
                        </a:rPr>
                        <a:t>(0,18-0,65)</a:t>
                      </a:r>
                      <a:r>
                        <a:rPr lang="ru-RU" sz="1600" b="1" dirty="0">
                          <a:effectLst/>
                        </a:rPr>
                        <a:t>, 0,00034</a:t>
                      </a:r>
                      <a:endParaRPr lang="ru-RU" sz="1600" b="1"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0,</a:t>
                      </a:r>
                      <a:r>
                        <a:rPr lang="ru-RU" sz="1600" dirty="0">
                          <a:effectLst/>
                        </a:rPr>
                        <a:t>28</a:t>
                      </a:r>
                    </a:p>
                    <a:p>
                      <a:pPr algn="ctr">
                        <a:spcAft>
                          <a:spcPts val="0"/>
                        </a:spcAft>
                      </a:pPr>
                      <a:r>
                        <a:rPr lang="en-US" sz="1600" dirty="0">
                          <a:effectLst/>
                        </a:rPr>
                        <a:t>(0,1</a:t>
                      </a:r>
                      <a:r>
                        <a:rPr lang="ru-RU" sz="1600" dirty="0">
                          <a:effectLst/>
                        </a:rPr>
                        <a:t>1</a:t>
                      </a:r>
                      <a:r>
                        <a:rPr lang="en-US" sz="1600" dirty="0">
                          <a:effectLst/>
                        </a:rPr>
                        <a:t>-0,72), 0,00</a:t>
                      </a:r>
                      <a:r>
                        <a:rPr lang="ru-RU" sz="1600" dirty="0">
                          <a:effectLst/>
                        </a:rPr>
                        <a:t>21</a:t>
                      </a:r>
                      <a:r>
                        <a:rPr lang="en-US" sz="1600" dirty="0">
                          <a:effectLst/>
                        </a:rPr>
                        <a:t>6</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strike="sngStrike">
                          <a:effectLst/>
                        </a:rPr>
                        <a:t>–</a:t>
                      </a:r>
                      <a:endParaRPr lang="ru-RU" sz="1600">
                        <a:effectLst/>
                        <a:latin typeface="Times New Roman"/>
                        <a:ea typeface="Calibri"/>
                        <a:cs typeface="Times New Roman"/>
                      </a:endParaRPr>
                    </a:p>
                  </a:txBody>
                  <a:tcPr marL="65602" marR="65602" marT="0" marB="0" anchor="ctr"/>
                </a:tc>
              </a:tr>
              <a:tr h="0">
                <a:tc>
                  <a:txBody>
                    <a:bodyPr/>
                    <a:lstStyle/>
                    <a:p>
                      <a:pPr algn="l">
                        <a:spcAft>
                          <a:spcPts val="0"/>
                        </a:spcAft>
                      </a:pPr>
                      <a:r>
                        <a:rPr lang="en-US" sz="1600" dirty="0">
                          <a:effectLst/>
                        </a:rPr>
                        <a:t>rs702553</a:t>
                      </a:r>
                      <a:r>
                        <a:rPr lang="ru-RU" sz="1600" dirty="0">
                          <a:effectLst/>
                        </a:rPr>
                        <a:t>-</a:t>
                      </a:r>
                      <a:r>
                        <a:rPr lang="en-US" sz="1600" dirty="0">
                          <a:effectLst/>
                        </a:rPr>
                        <a:t>TT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2,17</a:t>
                      </a:r>
                      <a:endParaRPr lang="ru-RU" sz="1600" dirty="0">
                        <a:effectLst/>
                      </a:endParaRPr>
                    </a:p>
                    <a:p>
                      <a:pPr algn="ctr">
                        <a:spcAft>
                          <a:spcPts val="0"/>
                        </a:spcAft>
                      </a:pPr>
                      <a:r>
                        <a:rPr lang="en-US" sz="1600" dirty="0">
                          <a:effectLst/>
                        </a:rPr>
                        <a:t>(1,16-4,06)</a:t>
                      </a:r>
                      <a:r>
                        <a:rPr lang="ru-RU" sz="1600" dirty="0">
                          <a:effectLst/>
                        </a:rPr>
                        <a:t>, 0,01877</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b="1" dirty="0">
                          <a:effectLst/>
                        </a:rPr>
                        <a:t>2,25</a:t>
                      </a:r>
                      <a:endParaRPr lang="ru-RU" sz="1600" b="1" dirty="0">
                        <a:effectLst/>
                      </a:endParaRPr>
                    </a:p>
                    <a:p>
                      <a:pPr algn="ctr">
                        <a:spcAft>
                          <a:spcPts val="0"/>
                        </a:spcAft>
                      </a:pPr>
                      <a:r>
                        <a:rPr lang="en-US" sz="1600" b="1" dirty="0">
                          <a:effectLst/>
                        </a:rPr>
                        <a:t>(1,30-3,90)</a:t>
                      </a:r>
                      <a:r>
                        <a:rPr lang="ru-RU" sz="1600" b="1" dirty="0">
                          <a:effectLst/>
                        </a:rPr>
                        <a:t>, 0,0043</a:t>
                      </a:r>
                      <a:endParaRPr lang="ru-RU" sz="1600" b="1"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b="1" dirty="0">
                          <a:effectLst/>
                        </a:rPr>
                        <a:t>3</a:t>
                      </a:r>
                      <a:r>
                        <a:rPr lang="en-US" sz="1600" b="1" dirty="0">
                          <a:effectLst/>
                        </a:rPr>
                        <a:t>,</a:t>
                      </a:r>
                      <a:r>
                        <a:rPr lang="ru-RU" sz="1600" b="1" dirty="0">
                          <a:effectLst/>
                        </a:rPr>
                        <a:t>40</a:t>
                      </a:r>
                    </a:p>
                    <a:p>
                      <a:pPr algn="ctr">
                        <a:spcAft>
                          <a:spcPts val="0"/>
                        </a:spcAft>
                      </a:pPr>
                      <a:r>
                        <a:rPr lang="en-US" sz="1600" b="1" dirty="0">
                          <a:effectLst/>
                        </a:rPr>
                        <a:t>(1,</a:t>
                      </a:r>
                      <a:r>
                        <a:rPr lang="ru-RU" sz="1600" b="1" dirty="0">
                          <a:effectLst/>
                        </a:rPr>
                        <a:t>73</a:t>
                      </a:r>
                      <a:r>
                        <a:rPr lang="en-US" sz="1600" b="1" dirty="0">
                          <a:effectLst/>
                        </a:rPr>
                        <a:t>-</a:t>
                      </a:r>
                      <a:r>
                        <a:rPr lang="ru-RU" sz="1600" b="1" dirty="0">
                          <a:effectLst/>
                        </a:rPr>
                        <a:t>6</a:t>
                      </a:r>
                      <a:r>
                        <a:rPr lang="en-US" sz="1600" b="1" dirty="0">
                          <a:effectLst/>
                        </a:rPr>
                        <a:t>,</a:t>
                      </a:r>
                      <a:r>
                        <a:rPr lang="ru-RU" sz="1600" b="1" dirty="0">
                          <a:effectLst/>
                        </a:rPr>
                        <a:t>65</a:t>
                      </a:r>
                      <a:r>
                        <a:rPr lang="en-US" sz="1600" b="1" dirty="0">
                          <a:effectLst/>
                        </a:rPr>
                        <a:t>), 0,00</a:t>
                      </a:r>
                      <a:r>
                        <a:rPr lang="ru-RU" sz="1600" b="1" dirty="0">
                          <a:effectLst/>
                        </a:rPr>
                        <a:t>072</a:t>
                      </a:r>
                      <a:endParaRPr lang="ru-RU" sz="1600" b="1" dirty="0">
                        <a:effectLst/>
                        <a:latin typeface="Times New Roman"/>
                        <a:ea typeface="Calibri"/>
                        <a:cs typeface="Times New Roman"/>
                      </a:endParaRPr>
                    </a:p>
                  </a:txBody>
                  <a:tcPr marL="65602" marR="65602" marT="0" marB="0" anchor="ctr"/>
                </a:tc>
              </a:tr>
              <a:tr h="0">
                <a:tc>
                  <a:txBody>
                    <a:bodyPr/>
                    <a:lstStyle/>
                    <a:p>
                      <a:pPr algn="l">
                        <a:spcAft>
                          <a:spcPts val="0"/>
                        </a:spcAft>
                      </a:pPr>
                      <a:r>
                        <a:rPr lang="en-US" sz="1600" dirty="0">
                          <a:effectLst/>
                        </a:rPr>
                        <a:t>rs1537378</a:t>
                      </a:r>
                      <a:r>
                        <a:rPr lang="ru-RU" sz="1600" dirty="0">
                          <a:effectLst/>
                        </a:rPr>
                        <a:t>-</a:t>
                      </a:r>
                      <a:r>
                        <a:rPr lang="en-US" sz="1600" dirty="0">
                          <a:effectLst/>
                        </a:rPr>
                        <a:t>TT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b="1" dirty="0">
                          <a:effectLst/>
                        </a:rPr>
                        <a:t>0,42</a:t>
                      </a:r>
                      <a:endParaRPr lang="ru-RU" sz="1600" b="1" dirty="0">
                        <a:effectLst/>
                      </a:endParaRPr>
                    </a:p>
                    <a:p>
                      <a:pPr algn="ctr">
                        <a:spcAft>
                          <a:spcPts val="0"/>
                        </a:spcAft>
                      </a:pPr>
                      <a:r>
                        <a:rPr lang="en-US" sz="1600" b="1" dirty="0">
                          <a:effectLst/>
                        </a:rPr>
                        <a:t>(0,21-0,84)</a:t>
                      </a:r>
                      <a:r>
                        <a:rPr lang="ru-RU" sz="1600" b="1" dirty="0">
                          <a:effectLst/>
                        </a:rPr>
                        <a:t>, 0,007912</a:t>
                      </a:r>
                      <a:endParaRPr lang="ru-RU" sz="1600" b="1" dirty="0">
                        <a:effectLst/>
                        <a:latin typeface="Times New Roman"/>
                        <a:ea typeface="Calibri"/>
                        <a:cs typeface="Times New Roman"/>
                      </a:endParaRPr>
                    </a:p>
                  </a:txBody>
                  <a:tcPr marL="65602" marR="65602" marT="0" marB="0" anchor="ctr"/>
                </a:tc>
                <a:tc>
                  <a:txBody>
                    <a:bodyPr/>
                    <a:lstStyle/>
                    <a:p>
                      <a:pPr algn="ctr">
                        <a:spcAft>
                          <a:spcPts val="0"/>
                        </a:spcAft>
                      </a:pPr>
                      <a:r>
                        <a:rPr lang="ru-RU"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0,54</a:t>
                      </a:r>
                      <a:endParaRPr lang="ru-RU" sz="1600" dirty="0">
                        <a:effectLst/>
                      </a:endParaRPr>
                    </a:p>
                    <a:p>
                      <a:pPr algn="ctr">
                        <a:spcAft>
                          <a:spcPts val="0"/>
                        </a:spcAft>
                      </a:pPr>
                      <a:r>
                        <a:rPr lang="en-US" sz="1600" dirty="0">
                          <a:effectLst/>
                        </a:rPr>
                        <a:t>(0,31-0,93)</a:t>
                      </a:r>
                      <a:r>
                        <a:rPr lang="ru-RU" sz="1600" dirty="0">
                          <a:effectLst/>
                        </a:rPr>
                        <a:t>, 0,0205</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strike="sngStrike" dirty="0">
                          <a:effectLst/>
                        </a:rPr>
                        <a:t>–</a:t>
                      </a:r>
                      <a:endParaRPr lang="ru-RU" sz="1600" dirty="0">
                        <a:effectLst/>
                        <a:latin typeface="Times New Roman"/>
                        <a:ea typeface="Calibri"/>
                        <a:cs typeface="Times New Roman"/>
                      </a:endParaRPr>
                    </a:p>
                  </a:txBody>
                  <a:tcPr marL="65602" marR="65602" marT="0" marB="0" anchor="ctr"/>
                </a:tc>
              </a:tr>
              <a:tr h="0">
                <a:tc>
                  <a:txBody>
                    <a:bodyPr/>
                    <a:lstStyle/>
                    <a:p>
                      <a:pPr algn="l">
                        <a:spcAft>
                          <a:spcPts val="0"/>
                        </a:spcAft>
                      </a:pPr>
                      <a:r>
                        <a:rPr lang="en-US" sz="1600" dirty="0">
                          <a:effectLst/>
                        </a:rPr>
                        <a:t>rs16998073</a:t>
                      </a:r>
                      <a:r>
                        <a:rPr lang="ru-RU" sz="1600" dirty="0">
                          <a:effectLst/>
                        </a:rPr>
                        <a:t>-</a:t>
                      </a:r>
                      <a:r>
                        <a:rPr lang="en-US" sz="1600" dirty="0">
                          <a:effectLst/>
                        </a:rPr>
                        <a:t>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ru-RU"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1,62</a:t>
                      </a:r>
                      <a:endParaRPr lang="ru-RU" sz="1600" dirty="0">
                        <a:effectLst/>
                      </a:endParaRPr>
                    </a:p>
                    <a:p>
                      <a:pPr algn="ctr">
                        <a:spcAft>
                          <a:spcPts val="0"/>
                        </a:spcAft>
                      </a:pPr>
                      <a:r>
                        <a:rPr lang="en-US" sz="1600" dirty="0">
                          <a:effectLst/>
                        </a:rPr>
                        <a:t>(1,09-2,40)</a:t>
                      </a:r>
                      <a:r>
                        <a:rPr lang="ru-RU" sz="1600" dirty="0">
                          <a:effectLst/>
                        </a:rPr>
                        <a:t>, </a:t>
                      </a:r>
                      <a:endParaRPr lang="ru-RU" sz="1600" dirty="0" smtClean="0">
                        <a:effectLst/>
                      </a:endParaRPr>
                    </a:p>
                    <a:p>
                      <a:pPr algn="ctr">
                        <a:spcAft>
                          <a:spcPts val="0"/>
                        </a:spcAft>
                      </a:pPr>
                      <a:r>
                        <a:rPr lang="en-US" sz="1600" dirty="0" smtClean="0">
                          <a:effectLst/>
                        </a:rPr>
                        <a:t>0,01618</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a:effectLst/>
                        </a:rPr>
                        <a:t>–</a:t>
                      </a:r>
                      <a:endParaRPr lang="ru-RU" sz="160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a:t>
                      </a:r>
                      <a:endParaRPr lang="ru-RU" sz="1600" dirty="0">
                        <a:effectLst/>
                        <a:latin typeface="Times New Roman"/>
                        <a:ea typeface="Calibri"/>
                        <a:cs typeface="Times New Roman"/>
                      </a:endParaRPr>
                    </a:p>
                  </a:txBody>
                  <a:tcPr marL="65602" marR="65602" marT="0" marB="0" anchor="ctr"/>
                </a:tc>
                <a:tc>
                  <a:txBody>
                    <a:bodyPr/>
                    <a:lstStyle/>
                    <a:p>
                      <a:pPr algn="ctr">
                        <a:spcAft>
                          <a:spcPts val="0"/>
                        </a:spcAft>
                      </a:pPr>
                      <a:r>
                        <a:rPr lang="en-US" sz="1600" dirty="0">
                          <a:effectLst/>
                        </a:rPr>
                        <a:t>–</a:t>
                      </a:r>
                      <a:endParaRPr lang="ru-RU" sz="1600" dirty="0">
                        <a:effectLst/>
                        <a:latin typeface="Times New Roman"/>
                        <a:ea typeface="Calibri"/>
                        <a:cs typeface="Times New Roman"/>
                      </a:endParaRPr>
                    </a:p>
                  </a:txBody>
                  <a:tcPr marL="65602" marR="65602" marT="0" marB="0" anchor="ctr"/>
                </a:tc>
              </a:tr>
            </a:tbl>
          </a:graphicData>
        </a:graphic>
      </p:graphicFrame>
      <p:sp>
        <p:nvSpPr>
          <p:cNvPr id="6" name="TextBox 5"/>
          <p:cNvSpPr txBox="1"/>
          <p:nvPr/>
        </p:nvSpPr>
        <p:spPr>
          <a:xfrm>
            <a:off x="228600" y="685800"/>
            <a:ext cx="8686800" cy="1372683"/>
          </a:xfrm>
          <a:prstGeom prst="rect">
            <a:avLst/>
          </a:prstGeom>
          <a:noFill/>
        </p:spPr>
        <p:txBody>
          <a:bodyPr wrap="square" rtlCol="0">
            <a:spAutoFit/>
          </a:bodyPr>
          <a:lstStyle/>
          <a:p>
            <a:pPr marL="266700" indent="-266700">
              <a:spcBef>
                <a:spcPct val="20000"/>
              </a:spcBef>
              <a:buFont typeface="Wingdings" pitchFamily="2" charset="2"/>
              <a:buChar char="Ø"/>
              <a:defRPr/>
            </a:pPr>
            <a:r>
              <a:rPr lang="ru-RU" sz="1600" dirty="0"/>
              <a:t>Установлено, что вклад генетических факторов в группе пациентов с ИИ (без </a:t>
            </a:r>
            <a:r>
              <a:rPr lang="en-US" sz="1600" dirty="0"/>
              <a:t>COVID-19</a:t>
            </a:r>
            <a:r>
              <a:rPr lang="ru-RU" sz="1600" dirty="0"/>
              <a:t>) более значителен, что дает возможность предполагать вклад инфекции COVID-19 как фактора риска развития ИИ. </a:t>
            </a:r>
          </a:p>
          <a:p>
            <a:pPr marL="266700" indent="-266700">
              <a:spcBef>
                <a:spcPct val="20000"/>
              </a:spcBef>
              <a:buFont typeface="Wingdings" pitchFamily="2" charset="2"/>
              <a:buChar char="Ø"/>
              <a:defRPr/>
            </a:pPr>
            <a:r>
              <a:rPr lang="ru-RU" sz="1600" dirty="0"/>
              <a:t>Генетические факторы риска КЭ подтипа ИИ более выражены, чем для АТ подтипа, что подтверждает результаты, полученные ранее.</a:t>
            </a:r>
          </a:p>
        </p:txBody>
      </p:sp>
      <p:sp>
        <p:nvSpPr>
          <p:cNvPr id="2" name="Прямоугольник 1"/>
          <p:cNvSpPr/>
          <p:nvPr/>
        </p:nvSpPr>
        <p:spPr>
          <a:xfrm>
            <a:off x="304800" y="6488668"/>
            <a:ext cx="1041400" cy="369332"/>
          </a:xfrm>
          <a:prstGeom prst="rect">
            <a:avLst/>
          </a:prstGeom>
        </p:spPr>
        <p:txBody>
          <a:bodyPr wrap="square">
            <a:spAutoFit/>
          </a:bodyPr>
          <a:lstStyle/>
          <a:p>
            <a:r>
              <a:rPr lang="en-US" smtClean="0"/>
              <a:t>P&lt;0,012</a:t>
            </a:r>
            <a:endParaRPr lang="ru-RU" dirty="0"/>
          </a:p>
        </p:txBody>
      </p:sp>
    </p:spTree>
    <p:extLst>
      <p:ext uri="{BB962C8B-B14F-4D97-AF65-F5344CB8AC3E}">
        <p14:creationId xmlns:p14="http://schemas.microsoft.com/office/powerpoint/2010/main" val="21004093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68758"/>
            <a:ext cx="9144000" cy="707886"/>
          </a:xfrm>
          <a:prstGeom prst="rect">
            <a:avLst/>
          </a:prstGeom>
        </p:spPr>
        <p:txBody>
          <a:bodyPr vert="horz" wrap="square" lIns="91440" tIns="45720" rIns="91440" bIns="45720" rtlCol="0" anchor="ctr">
            <a:spAutoFit/>
          </a:bodyPr>
          <a:lstStyle/>
          <a:p>
            <a:pPr algn="ctr">
              <a:spcBef>
                <a:spcPct val="0"/>
              </a:spcBef>
            </a:pPr>
            <a:r>
              <a:rPr lang="ru-RU" sz="2000" b="1" dirty="0">
                <a:solidFill>
                  <a:srgbClr val="0000C8"/>
                </a:solidFill>
              </a:rPr>
              <a:t>Разработка методик для определения генетических факторов, определяющих особенности течения инфекционных заболеваний</a:t>
            </a:r>
          </a:p>
        </p:txBody>
      </p:sp>
      <p:sp>
        <p:nvSpPr>
          <p:cNvPr id="6" name="TextBox 5"/>
          <p:cNvSpPr txBox="1"/>
          <p:nvPr/>
        </p:nvSpPr>
        <p:spPr>
          <a:xfrm>
            <a:off x="228600" y="886361"/>
            <a:ext cx="4343400" cy="4961358"/>
          </a:xfrm>
          <a:prstGeom prst="rect">
            <a:avLst/>
          </a:prstGeom>
          <a:noFill/>
        </p:spPr>
        <p:txBody>
          <a:bodyPr wrap="square" rtlCol="0">
            <a:spAutoFit/>
          </a:bodyPr>
          <a:lstStyle/>
          <a:p>
            <a:pPr marL="266700" indent="-266700">
              <a:spcBef>
                <a:spcPct val="20000"/>
              </a:spcBef>
              <a:buFont typeface="Wingdings" pitchFamily="2" charset="2"/>
              <a:buChar char="Ø"/>
              <a:defRPr/>
            </a:pPr>
            <a:r>
              <a:rPr lang="ru-RU" sz="1400" dirty="0"/>
              <a:t>Установлено, что инсульт у пациентов с </a:t>
            </a:r>
            <a:r>
              <a:rPr lang="en-US" sz="1400" dirty="0"/>
              <a:t>COVID-19</a:t>
            </a:r>
            <a:r>
              <a:rPr lang="ru-RU" sz="1400" dirty="0"/>
              <a:t> возникает в более раннем возрасте, чем в выборке пациентов без </a:t>
            </a:r>
            <a:r>
              <a:rPr lang="en-US" sz="1400" dirty="0"/>
              <a:t>COVID-19</a:t>
            </a:r>
            <a:r>
              <a:rPr lang="ru-RU" sz="1400" dirty="0"/>
              <a:t>.</a:t>
            </a:r>
          </a:p>
          <a:p>
            <a:pPr marL="266700" indent="-266700">
              <a:spcBef>
                <a:spcPct val="20000"/>
              </a:spcBef>
              <a:buFont typeface="Wingdings" pitchFamily="2" charset="2"/>
              <a:buChar char="Ø"/>
              <a:defRPr/>
            </a:pPr>
            <a:r>
              <a:rPr lang="ru-RU" sz="1400" dirty="0" smtClean="0"/>
              <a:t>Различия </a:t>
            </a:r>
            <a:r>
              <a:rPr lang="ru-RU" sz="1400" dirty="0"/>
              <a:t>по возрасту достигают статистической значимости, Средний возраст: </a:t>
            </a:r>
            <a:r>
              <a:rPr lang="ru-RU" sz="1400" b="1" dirty="0" err="1" smtClean="0"/>
              <a:t>Инсульт+COVID-19</a:t>
            </a:r>
            <a:r>
              <a:rPr lang="ru-RU" sz="1400" b="1" dirty="0" smtClean="0"/>
              <a:t> </a:t>
            </a:r>
            <a:r>
              <a:rPr lang="ru-RU" sz="1400" b="1" dirty="0"/>
              <a:t>– </a:t>
            </a:r>
            <a:r>
              <a:rPr lang="ru-RU" sz="1400" b="1" dirty="0" smtClean="0"/>
              <a:t>59,45±10,46 и Инсульт </a:t>
            </a:r>
            <a:r>
              <a:rPr lang="ru-RU" sz="1400" b="1" dirty="0"/>
              <a:t>– 65,13±12,26</a:t>
            </a:r>
          </a:p>
          <a:p>
            <a:pPr marL="266700" indent="-266700">
              <a:spcBef>
                <a:spcPct val="20000"/>
              </a:spcBef>
              <a:buFont typeface="Wingdings" pitchFamily="2" charset="2"/>
              <a:buChar char="Ø"/>
              <a:defRPr/>
            </a:pPr>
            <a:r>
              <a:rPr lang="ru-RU" sz="1400" dirty="0" smtClean="0"/>
              <a:t>Различия </a:t>
            </a:r>
            <a:r>
              <a:rPr lang="ru-RU" sz="1400" dirty="0"/>
              <a:t>по возрасту между группами ИИ и ИИ+CO</a:t>
            </a:r>
            <a:r>
              <a:rPr lang="en-US" sz="1400" dirty="0"/>
              <a:t>V</a:t>
            </a:r>
            <a:r>
              <a:rPr lang="ru-RU" sz="1400" dirty="0"/>
              <a:t>ID-19 с АТ подтипом не достигает статистической значимости. В то же время пациенты ИИ+COVID-19 с </a:t>
            </a:r>
            <a:r>
              <a:rPr lang="ru-RU" sz="1400" b="1" dirty="0"/>
              <a:t>КЭ подтипом ИИ</a:t>
            </a:r>
            <a:r>
              <a:rPr lang="ru-RU" sz="1400" dirty="0"/>
              <a:t> (средний возраст </a:t>
            </a:r>
            <a:r>
              <a:rPr lang="ru-RU" sz="1400" b="1" dirty="0"/>
              <a:t>59,5±8,5</a:t>
            </a:r>
            <a:r>
              <a:rPr lang="ru-RU" sz="1400" dirty="0"/>
              <a:t>) статистически значимо отличаются от пациентов с таким подтипом из группы ИИ (средний возраст </a:t>
            </a:r>
            <a:r>
              <a:rPr lang="ru-RU" sz="1400" b="1" dirty="0"/>
              <a:t>64,5±10,4</a:t>
            </a:r>
            <a:r>
              <a:rPr lang="ru-RU" sz="1400" dirty="0"/>
              <a:t>).</a:t>
            </a:r>
          </a:p>
          <a:p>
            <a:pPr marL="266700" indent="-266700">
              <a:spcBef>
                <a:spcPct val="20000"/>
              </a:spcBef>
              <a:buFont typeface="Wingdings" pitchFamily="2" charset="2"/>
              <a:buChar char="Ø"/>
              <a:defRPr/>
            </a:pPr>
            <a:r>
              <a:rPr lang="ru-RU" sz="1400" dirty="0" smtClean="0"/>
              <a:t>Более </a:t>
            </a:r>
            <a:r>
              <a:rPr lang="ru-RU" sz="1400" dirty="0"/>
              <a:t>ранняя манифестация ИИ у больных с </a:t>
            </a:r>
            <a:r>
              <a:rPr lang="en-US" sz="1400" dirty="0"/>
              <a:t>COVID-19</a:t>
            </a:r>
            <a:r>
              <a:rPr lang="ru-RU" sz="1400" dirty="0"/>
              <a:t> может быть как следствием генетической предрасположенности, так и опосредованным влиянием </a:t>
            </a:r>
            <a:r>
              <a:rPr lang="en-US" sz="1400" dirty="0"/>
              <a:t>SARS-CoV-2</a:t>
            </a:r>
            <a:r>
              <a:rPr lang="ru-RU" sz="1400" dirty="0"/>
              <a:t>, либо совместным действием этих факторов риска. Требует дополнительных исследований на больших выборках. </a:t>
            </a:r>
          </a:p>
        </p:txBody>
      </p:sp>
      <p:pic>
        <p:nvPicPr>
          <p:cNvPr id="5" name="Рисунок 4"/>
          <p:cNvPicPr/>
          <p:nvPr/>
        </p:nvPicPr>
        <p:blipFill>
          <a:blip r:embed="rId3" cstate="print">
            <a:extLst>
              <a:ext uri="{28A0092B-C50C-407E-A947-70E740481C1C}">
                <a14:useLocalDpi xmlns:a14="http://schemas.microsoft.com/office/drawing/2010/main" val="0"/>
              </a:ext>
            </a:extLst>
          </a:blip>
          <a:stretch>
            <a:fillRect/>
          </a:stretch>
        </p:blipFill>
        <p:spPr>
          <a:xfrm>
            <a:off x="4648200" y="928693"/>
            <a:ext cx="4343400" cy="5624507"/>
          </a:xfrm>
          <a:prstGeom prst="rect">
            <a:avLst/>
          </a:prstGeom>
        </p:spPr>
      </p:pic>
    </p:spTree>
    <p:extLst>
      <p:ext uri="{BB962C8B-B14F-4D97-AF65-F5344CB8AC3E}">
        <p14:creationId xmlns:p14="http://schemas.microsoft.com/office/powerpoint/2010/main" val="30405499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37500" t="7038" r="25833" b="5555"/>
          <a:stretch/>
        </p:blipFill>
        <p:spPr>
          <a:xfrm>
            <a:off x="76200" y="0"/>
            <a:ext cx="2955010" cy="3962400"/>
          </a:xfrm>
          <a:prstGeom prst="rect">
            <a:avLst/>
          </a:prstGeom>
        </p:spPr>
      </p:pic>
      <p:pic>
        <p:nvPicPr>
          <p:cNvPr id="3" name="Рисунок 2"/>
          <p:cNvPicPr>
            <a:picLocks noChangeAspect="1"/>
          </p:cNvPicPr>
          <p:nvPr/>
        </p:nvPicPr>
        <p:blipFill rotWithShape="1">
          <a:blip r:embed="rId3"/>
          <a:srcRect l="30834" t="23334" r="19999" b="38148"/>
          <a:stretch/>
        </p:blipFill>
        <p:spPr>
          <a:xfrm>
            <a:off x="3276600" y="304800"/>
            <a:ext cx="5638800" cy="2484895"/>
          </a:xfrm>
          <a:prstGeom prst="rect">
            <a:avLst/>
          </a:prstGeom>
        </p:spPr>
      </p:pic>
      <p:pic>
        <p:nvPicPr>
          <p:cNvPr id="4" name="Рисунок 3"/>
          <p:cNvPicPr>
            <a:picLocks noChangeAspect="1"/>
          </p:cNvPicPr>
          <p:nvPr/>
        </p:nvPicPr>
        <p:blipFill rotWithShape="1">
          <a:blip r:embed="rId4"/>
          <a:srcRect l="31667" t="41851" r="18333" b="35186"/>
          <a:stretch/>
        </p:blipFill>
        <p:spPr>
          <a:xfrm>
            <a:off x="1066799" y="4724400"/>
            <a:ext cx="7669161" cy="1981200"/>
          </a:xfrm>
          <a:prstGeom prst="rect">
            <a:avLst/>
          </a:prstGeom>
        </p:spPr>
      </p:pic>
      <p:sp>
        <p:nvSpPr>
          <p:cNvPr id="5" name="TextBox 4"/>
          <p:cNvSpPr txBox="1"/>
          <p:nvPr/>
        </p:nvSpPr>
        <p:spPr>
          <a:xfrm>
            <a:off x="4463637" y="2971800"/>
            <a:ext cx="4272323" cy="369332"/>
          </a:xfrm>
          <a:prstGeom prst="rect">
            <a:avLst/>
          </a:prstGeom>
          <a:noFill/>
        </p:spPr>
        <p:txBody>
          <a:bodyPr wrap="none" rtlCol="0">
            <a:spAutoFit/>
          </a:bodyPr>
          <a:lstStyle/>
          <a:p>
            <a:r>
              <a:rPr lang="ru-RU" dirty="0" smtClean="0"/>
              <a:t>ОШ=6,02; 95% </a:t>
            </a:r>
            <a:r>
              <a:rPr lang="ru-RU" dirty="0" err="1" smtClean="0"/>
              <a:t>ДИ</a:t>
            </a:r>
            <a:r>
              <a:rPr lang="ru-RU" dirty="0" smtClean="0"/>
              <a:t>: 3,65-10,1; </a:t>
            </a:r>
            <a:r>
              <a:rPr lang="en-US" dirty="0" smtClean="0"/>
              <a:t>p&lt;0,001</a:t>
            </a:r>
            <a:r>
              <a:rPr lang="ru-RU" dirty="0" smtClean="0"/>
              <a:t> </a:t>
            </a:r>
            <a:endParaRPr lang="ru-RU" dirty="0"/>
          </a:p>
        </p:txBody>
      </p:sp>
      <p:sp>
        <p:nvSpPr>
          <p:cNvPr id="6" name="TextBox 5"/>
          <p:cNvSpPr txBox="1"/>
          <p:nvPr/>
        </p:nvSpPr>
        <p:spPr>
          <a:xfrm>
            <a:off x="1103293" y="4267200"/>
            <a:ext cx="7454285" cy="369332"/>
          </a:xfrm>
          <a:prstGeom prst="rect">
            <a:avLst/>
          </a:prstGeom>
          <a:noFill/>
        </p:spPr>
        <p:txBody>
          <a:bodyPr wrap="none" rtlCol="0">
            <a:spAutoFit/>
          </a:bodyPr>
          <a:lstStyle/>
          <a:p>
            <a:r>
              <a:rPr lang="ru-RU" dirty="0" smtClean="0"/>
              <a:t>Ассоциация </a:t>
            </a:r>
            <a:r>
              <a:rPr lang="en-US" dirty="0" err="1" smtClean="0"/>
              <a:t>rs5186</a:t>
            </a:r>
            <a:r>
              <a:rPr lang="ru-RU" dirty="0" smtClean="0"/>
              <a:t>-СС</a:t>
            </a:r>
            <a:r>
              <a:rPr lang="en-US" dirty="0" smtClean="0"/>
              <a:t> </a:t>
            </a:r>
            <a:r>
              <a:rPr lang="ru-RU" dirty="0" smtClean="0"/>
              <a:t>с риском АГ </a:t>
            </a:r>
            <a:r>
              <a:rPr lang="ru-RU" dirty="0"/>
              <a:t>в группе пациентов </a:t>
            </a:r>
            <a:r>
              <a:rPr lang="ru-RU" dirty="0" smtClean="0"/>
              <a:t>с </a:t>
            </a:r>
            <a:r>
              <a:rPr lang="en-US" dirty="0" err="1" smtClean="0"/>
              <a:t>COVID</a:t>
            </a:r>
            <a:r>
              <a:rPr lang="en-US" dirty="0" smtClean="0"/>
              <a:t>-19</a:t>
            </a:r>
            <a:endParaRPr lang="ru-RU" dirty="0"/>
          </a:p>
        </p:txBody>
      </p:sp>
    </p:spTree>
    <p:extLst>
      <p:ext uri="{BB962C8B-B14F-4D97-AF65-F5344CB8AC3E}">
        <p14:creationId xmlns:p14="http://schemas.microsoft.com/office/powerpoint/2010/main" val="32515526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2244334534"/>
              </p:ext>
            </p:extLst>
          </p:nvPr>
        </p:nvGraphicFramePr>
        <p:xfrm>
          <a:off x="310344" y="1371600"/>
          <a:ext cx="8654144" cy="3687430"/>
        </p:xfrm>
        <a:graphic>
          <a:graphicData uri="http://schemas.openxmlformats.org/drawingml/2006/table">
            <a:tbl>
              <a:tblPr/>
              <a:tblGrid>
                <a:gridCol w="2163536">
                  <a:extLst>
                    <a:ext uri="{9D8B030D-6E8A-4147-A177-3AD203B41FA5}">
                      <a16:colId xmlns="" xmlns:a16="http://schemas.microsoft.com/office/drawing/2014/main" val="2353165424"/>
                    </a:ext>
                  </a:extLst>
                </a:gridCol>
                <a:gridCol w="2163536">
                  <a:extLst>
                    <a:ext uri="{9D8B030D-6E8A-4147-A177-3AD203B41FA5}">
                      <a16:colId xmlns="" xmlns:a16="http://schemas.microsoft.com/office/drawing/2014/main" val="3245831273"/>
                    </a:ext>
                  </a:extLst>
                </a:gridCol>
                <a:gridCol w="2163536">
                  <a:extLst>
                    <a:ext uri="{9D8B030D-6E8A-4147-A177-3AD203B41FA5}">
                      <a16:colId xmlns="" xmlns:a16="http://schemas.microsoft.com/office/drawing/2014/main" val="1060790808"/>
                    </a:ext>
                  </a:extLst>
                </a:gridCol>
                <a:gridCol w="2163536">
                  <a:extLst>
                    <a:ext uri="{9D8B030D-6E8A-4147-A177-3AD203B41FA5}">
                      <a16:colId xmlns="" xmlns:a16="http://schemas.microsoft.com/office/drawing/2014/main" val="3681007522"/>
                    </a:ext>
                  </a:extLst>
                </a:gridCol>
              </a:tblGrid>
              <a:tr h="678326">
                <a:tc>
                  <a:txBody>
                    <a:bodyPr/>
                    <a:lstStyle/>
                    <a:p>
                      <a:pPr algn="ctr"/>
                      <a:r>
                        <a:rPr lang="ru-RU" sz="1600" dirty="0" smtClean="0">
                          <a:solidFill>
                            <a:srgbClr val="000000"/>
                          </a:solidFill>
                          <a:effectLst/>
                        </a:rPr>
                        <a:t>Дни болезни / </a:t>
                      </a:r>
                      <a:endParaRPr lang="en-US" sz="1600" dirty="0" smtClean="0">
                        <a:solidFill>
                          <a:srgbClr val="000000"/>
                        </a:solidFill>
                        <a:effectLst/>
                      </a:endParaRPr>
                    </a:p>
                    <a:p>
                      <a:pPr algn="ctr"/>
                      <a:r>
                        <a:rPr lang="ru-RU" sz="1600" dirty="0" smtClean="0">
                          <a:solidFill>
                            <a:srgbClr val="000000"/>
                          </a:solidFill>
                          <a:effectLst/>
                        </a:rPr>
                        <a:t>контрольный период</a:t>
                      </a:r>
                      <a:endParaRPr lang="ru-RU" sz="1600" dirty="0">
                        <a:solidFill>
                          <a:srgbClr val="000000"/>
                        </a:solidFill>
                        <a:effectLst/>
                      </a:endParaRP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600" smtClean="0">
                          <a:solidFill>
                            <a:srgbClr val="000000"/>
                          </a:solidFill>
                          <a:effectLst/>
                        </a:rPr>
                        <a:t>ОШ</a:t>
                      </a:r>
                      <a:endParaRPr lang="ru-RU" sz="1600">
                        <a:solidFill>
                          <a:srgbClr val="000000"/>
                        </a:solidFill>
                        <a:effectLst/>
                      </a:endParaRP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600">
                          <a:solidFill>
                            <a:srgbClr val="000000"/>
                          </a:solidFill>
                          <a:effectLst/>
                        </a:rPr>
                        <a:t>95% ДИ</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i="1" smtClean="0">
                          <a:solidFill>
                            <a:srgbClr val="000000"/>
                          </a:solidFill>
                          <a:effectLst/>
                        </a:rPr>
                        <a:t>P</a:t>
                      </a:r>
                      <a:r>
                        <a:rPr lang="ru-RU" sz="1600" i="1" smtClean="0">
                          <a:solidFill>
                            <a:srgbClr val="000000"/>
                          </a:solidFill>
                          <a:effectLst/>
                        </a:rPr>
                        <a:t>-значение</a:t>
                      </a:r>
                      <a:r>
                        <a:rPr lang="ru-RU" sz="1600" smtClean="0">
                          <a:solidFill>
                            <a:srgbClr val="000000"/>
                          </a:solidFill>
                          <a:effectLst/>
                        </a:rPr>
                        <a:t> </a:t>
                      </a:r>
                      <a:endParaRPr lang="en-US" sz="1600">
                        <a:solidFill>
                          <a:srgbClr val="000000"/>
                        </a:solidFill>
                        <a:effectLst/>
                      </a:endParaRP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37095430"/>
                  </a:ext>
                </a:extLst>
              </a:tr>
              <a:tr h="208720">
                <a:tc gridSpan="4">
                  <a:txBody>
                    <a:bodyPr/>
                    <a:lstStyle/>
                    <a:p>
                      <a:pPr algn="l"/>
                      <a:r>
                        <a:rPr lang="ru-RU" sz="1100" dirty="0">
                          <a:effectLst/>
                        </a:rPr>
                        <a:t>Воздействие: кожные инфекции</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 xmlns:a16="http://schemas.microsoft.com/office/drawing/2014/main" val="1987155739"/>
                  </a:ext>
                </a:extLst>
              </a:tr>
              <a:tr h="208720">
                <a:tc>
                  <a:txBody>
                    <a:bodyPr/>
                    <a:lstStyle/>
                    <a:p>
                      <a:pPr algn="l"/>
                      <a:r>
                        <a:rPr lang="ru-RU" sz="1100">
                          <a:effectLst/>
                        </a:rPr>
                        <a:t>7 против 365–372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1.47</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0.98–2.23</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0.065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295636554"/>
                  </a:ext>
                </a:extLst>
              </a:tr>
              <a:tr h="208720">
                <a:tc>
                  <a:txBody>
                    <a:bodyPr/>
                    <a:lstStyle/>
                    <a:p>
                      <a:pPr algn="l"/>
                      <a:r>
                        <a:rPr lang="ru-RU" sz="1100">
                          <a:effectLst/>
                        </a:rPr>
                        <a:t>14 против 365–379</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1.45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1.10–1.92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0.0095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91887445"/>
                  </a:ext>
                </a:extLst>
              </a:tr>
              <a:tr h="208720">
                <a:tc>
                  <a:txBody>
                    <a:bodyPr/>
                    <a:lstStyle/>
                    <a:p>
                      <a:pPr algn="l"/>
                      <a:r>
                        <a:rPr lang="ru-RU" sz="1100">
                          <a:effectLst/>
                        </a:rPr>
                        <a:t>30 против 365–395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1.52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1.25–1.85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29958580"/>
                  </a:ext>
                </a:extLst>
              </a:tr>
              <a:tr h="208720">
                <a:tc>
                  <a:txBody>
                    <a:bodyPr/>
                    <a:lstStyle/>
                    <a:p>
                      <a:pPr algn="l"/>
                      <a:r>
                        <a:rPr lang="ru-RU" sz="1100">
                          <a:effectLst/>
                        </a:rPr>
                        <a:t>60 против 365–425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1.41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1.22–1.63</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77525289"/>
                  </a:ext>
                </a:extLst>
              </a:tr>
              <a:tr h="208720">
                <a:tc>
                  <a:txBody>
                    <a:bodyPr/>
                    <a:lstStyle/>
                    <a:p>
                      <a:pPr algn="l"/>
                      <a:r>
                        <a:rPr lang="ru-RU" sz="1100">
                          <a:effectLst/>
                        </a:rPr>
                        <a:t>90 против 365–455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1.38</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1.22–1.56</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2954929"/>
                  </a:ext>
                </a:extLst>
              </a:tr>
              <a:tr h="208720">
                <a:tc>
                  <a:txBody>
                    <a:bodyPr/>
                    <a:lstStyle/>
                    <a:p>
                      <a:pPr algn="l"/>
                      <a:r>
                        <a:rPr lang="ru-RU" sz="1100">
                          <a:effectLst/>
                        </a:rPr>
                        <a:t>120 против 365–485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1.36</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1.22–1.51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405532915"/>
                  </a:ext>
                </a:extLst>
              </a:tr>
              <a:tr h="208720">
                <a:tc gridSpan="4">
                  <a:txBody>
                    <a:bodyPr/>
                    <a:lstStyle/>
                    <a:p>
                      <a:pPr algn="l"/>
                      <a:r>
                        <a:rPr lang="ru-RU" sz="1100">
                          <a:effectLst/>
                        </a:rPr>
                        <a:t>Воздействие: инфекции мочевыводящих путей</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 xmlns:a16="http://schemas.microsoft.com/office/drawing/2014/main" val="3429171571"/>
                  </a:ext>
                </a:extLst>
              </a:tr>
              <a:tr h="208720">
                <a:tc>
                  <a:txBody>
                    <a:bodyPr/>
                    <a:lstStyle/>
                    <a:p>
                      <a:pPr algn="l"/>
                      <a:r>
                        <a:rPr lang="ru-RU" sz="1100" b="1">
                          <a:effectLst/>
                        </a:rPr>
                        <a:t>7 против 365–372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b="1">
                          <a:effectLst/>
                        </a:rPr>
                        <a:t>5.32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b="1">
                          <a:effectLst/>
                        </a:rPr>
                        <a:t>3.69–7.68</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947204897"/>
                  </a:ext>
                </a:extLst>
              </a:tr>
              <a:tr h="208720">
                <a:tc>
                  <a:txBody>
                    <a:bodyPr/>
                    <a:lstStyle/>
                    <a:p>
                      <a:pPr algn="l"/>
                      <a:r>
                        <a:rPr lang="ru-RU" sz="1100" b="1">
                          <a:effectLst/>
                        </a:rPr>
                        <a:t>14 против 365–379</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b="1">
                          <a:effectLst/>
                        </a:rPr>
                        <a:t>4.54</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b="1">
                          <a:effectLst/>
                        </a:rPr>
                        <a:t>3.54–5.82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29687813"/>
                  </a:ext>
                </a:extLst>
              </a:tr>
              <a:tr h="208720">
                <a:tc>
                  <a:txBody>
                    <a:bodyPr/>
                    <a:lstStyle/>
                    <a:p>
                      <a:pPr algn="l"/>
                      <a:r>
                        <a:rPr lang="ru-RU" sz="1100" b="1">
                          <a:solidFill>
                            <a:schemeClr val="tx1"/>
                          </a:solidFill>
                          <a:effectLst/>
                        </a:rPr>
                        <a:t>30 против 365–395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b="1">
                          <a:solidFill>
                            <a:schemeClr val="tx1"/>
                          </a:solidFill>
                          <a:effectLst/>
                        </a:rPr>
                        <a:t>3.24</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2.74–3.83</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227303250"/>
                  </a:ext>
                </a:extLst>
              </a:tr>
              <a:tr h="208720">
                <a:tc>
                  <a:txBody>
                    <a:bodyPr/>
                    <a:lstStyle/>
                    <a:p>
                      <a:pPr algn="l"/>
                      <a:r>
                        <a:rPr lang="ru-RU" sz="1100">
                          <a:effectLst/>
                        </a:rPr>
                        <a:t>60 против 365–425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2.65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2.34–2.99</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83091349"/>
                  </a:ext>
                </a:extLst>
              </a:tr>
              <a:tr h="208720">
                <a:tc>
                  <a:txBody>
                    <a:bodyPr/>
                    <a:lstStyle/>
                    <a:p>
                      <a:pPr algn="l"/>
                      <a:r>
                        <a:rPr lang="ru-RU" sz="1100">
                          <a:effectLst/>
                        </a:rPr>
                        <a:t>90 против 365–455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2.32</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2.09–2.58</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98545975"/>
                  </a:ext>
                </a:extLst>
              </a:tr>
              <a:tr h="208720">
                <a:tc>
                  <a:txBody>
                    <a:bodyPr/>
                    <a:lstStyle/>
                    <a:p>
                      <a:pPr algn="l"/>
                      <a:r>
                        <a:rPr lang="ru-RU" sz="1100">
                          <a:effectLst/>
                        </a:rPr>
                        <a:t>120 против 365–485</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dirty="0">
                          <a:effectLst/>
                        </a:rPr>
                        <a:t>2.13</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dirty="0">
                          <a:effectLst/>
                        </a:rPr>
                        <a:t>1.94–2.34</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100" dirty="0">
                          <a:effectLst/>
                        </a:rPr>
                        <a:t>&lt;0.0001</a:t>
                      </a:r>
                    </a:p>
                  </a:txBody>
                  <a:tcPr marL="47297" marR="47297" marT="23648" marB="236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38504553"/>
                  </a:ext>
                </a:extLst>
              </a:tr>
            </a:tbl>
          </a:graphicData>
        </a:graphic>
      </p:graphicFrame>
      <p:sp>
        <p:nvSpPr>
          <p:cNvPr id="6" name="Прямоугольник 5"/>
          <p:cNvSpPr/>
          <p:nvPr/>
        </p:nvSpPr>
        <p:spPr>
          <a:xfrm>
            <a:off x="-4624" y="5513458"/>
            <a:ext cx="4576624" cy="507831"/>
          </a:xfrm>
          <a:prstGeom prst="rect">
            <a:avLst/>
          </a:prstGeom>
        </p:spPr>
        <p:txBody>
          <a:bodyPr wrap="square">
            <a:spAutoFit/>
          </a:bodyPr>
          <a:lstStyle/>
          <a:p>
            <a:pPr defTabSz="685800"/>
            <a:r>
              <a:rPr lang="en-US" sz="1350">
                <a:solidFill>
                  <a:prstClr val="black"/>
                </a:solidFill>
                <a:latin typeface="Calibri" panose="020F0502020204030204"/>
              </a:rPr>
              <a:t>S. Solly, L.K. Stein</a:t>
            </a:r>
            <a:r>
              <a:rPr lang="ru-RU" sz="1350">
                <a:solidFill>
                  <a:prstClr val="black"/>
                </a:solidFill>
                <a:latin typeface="Calibri" panose="020F0502020204030204"/>
              </a:rPr>
              <a:t>, </a:t>
            </a:r>
            <a:r>
              <a:rPr lang="en-US" sz="1350">
                <a:solidFill>
                  <a:prstClr val="black"/>
                </a:solidFill>
                <a:latin typeface="Calibri" panose="020F0502020204030204"/>
              </a:rPr>
              <a:t>M</a:t>
            </a:r>
            <a:r>
              <a:rPr lang="ru-RU" sz="1350">
                <a:solidFill>
                  <a:prstClr val="black"/>
                </a:solidFill>
                <a:latin typeface="Calibri" panose="020F0502020204030204"/>
              </a:rPr>
              <a:t>.</a:t>
            </a:r>
            <a:r>
              <a:rPr lang="en-US" sz="1350">
                <a:solidFill>
                  <a:prstClr val="black"/>
                </a:solidFill>
                <a:latin typeface="Calibri" panose="020F0502020204030204"/>
              </a:rPr>
              <a:t>S</a:t>
            </a:r>
            <a:r>
              <a:rPr lang="en-US" sz="1350" dirty="0">
                <a:solidFill>
                  <a:prstClr val="black"/>
                </a:solidFill>
                <a:latin typeface="Calibri" panose="020F0502020204030204"/>
              </a:rPr>
              <a:t>. </a:t>
            </a:r>
            <a:r>
              <a:rPr lang="en-US" sz="1350" err="1">
                <a:solidFill>
                  <a:prstClr val="black"/>
                </a:solidFill>
                <a:latin typeface="Calibri" panose="020F0502020204030204"/>
              </a:rPr>
              <a:t>Dhamoon</a:t>
            </a:r>
            <a:r>
              <a:rPr lang="en-US" sz="1350">
                <a:solidFill>
                  <a:prstClr val="black"/>
                </a:solidFill>
                <a:latin typeface="Calibri" panose="020F0502020204030204"/>
              </a:rPr>
              <a:t> Stroke. 2019;50:2216–2218</a:t>
            </a:r>
            <a:endParaRPr lang="ru-RU" sz="1350">
              <a:solidFill>
                <a:prstClr val="black"/>
              </a:solidFill>
              <a:latin typeface="Calibri" panose="020F0502020204030204"/>
            </a:endParaRPr>
          </a:p>
          <a:p>
            <a:pPr defTabSz="685800"/>
            <a:r>
              <a:rPr lang="en-US" sz="1350">
                <a:solidFill>
                  <a:prstClr val="black"/>
                </a:solidFill>
                <a:latin typeface="Calibri" panose="020F0502020204030204"/>
              </a:rPr>
              <a:t>https://doi.org/10.1161/STROKEAHA.119.025872 </a:t>
            </a:r>
            <a:endParaRPr lang="en-US" sz="1350" dirty="0">
              <a:solidFill>
                <a:prstClr val="black"/>
              </a:solidFill>
              <a:latin typeface="Calibri" panose="020F0502020204030204"/>
            </a:endParaRPr>
          </a:p>
        </p:txBody>
      </p:sp>
      <p:sp>
        <p:nvSpPr>
          <p:cNvPr id="7" name="Прямоугольник 6"/>
          <p:cNvSpPr/>
          <p:nvPr/>
        </p:nvSpPr>
        <p:spPr>
          <a:xfrm>
            <a:off x="0" y="-1"/>
            <a:ext cx="9144000" cy="646331"/>
          </a:xfrm>
          <a:prstGeom prst="rect">
            <a:avLst/>
          </a:prstGeom>
          <a:noFill/>
        </p:spPr>
        <p:txBody>
          <a:bodyPr vert="horz" wrap="square" lIns="91440" tIns="45720" rIns="91440" bIns="45720" rtlCol="0" anchor="ctr">
            <a:spAutoFit/>
          </a:bodyPr>
          <a:lstStyle/>
          <a:p>
            <a:pPr algn="ctr">
              <a:defRPr/>
            </a:pPr>
            <a:r>
              <a:rPr lang="ru-RU" b="1" dirty="0" smtClean="0">
                <a:solidFill>
                  <a:srgbClr val="0000FF"/>
                </a:solidFill>
              </a:rPr>
              <a:t>Результаты </a:t>
            </a:r>
            <a:r>
              <a:rPr lang="ru-RU" b="1" dirty="0">
                <a:solidFill>
                  <a:srgbClr val="0000FF"/>
                </a:solidFill>
              </a:rPr>
              <a:t>условной логистической регрессии для индексного события ишемического </a:t>
            </a:r>
            <a:r>
              <a:rPr lang="ru-RU" b="1" dirty="0" smtClean="0">
                <a:solidFill>
                  <a:srgbClr val="0000FF"/>
                </a:solidFill>
              </a:rPr>
              <a:t>инсульта</a:t>
            </a:r>
          </a:p>
        </p:txBody>
      </p:sp>
    </p:spTree>
    <p:extLst>
      <p:ext uri="{BB962C8B-B14F-4D97-AF65-F5344CB8AC3E}">
        <p14:creationId xmlns:p14="http://schemas.microsoft.com/office/powerpoint/2010/main" val="16022969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2"/>
          <p:cNvSpPr txBox="1">
            <a:spLocks noChangeArrowheads="1"/>
          </p:cNvSpPr>
          <p:nvPr/>
        </p:nvSpPr>
        <p:spPr bwMode="auto">
          <a:xfrm>
            <a:off x="0" y="654431"/>
            <a:ext cx="9144000" cy="3105466"/>
          </a:xfrm>
          <a:prstGeom prst="rect">
            <a:avLst/>
          </a:prstGeom>
          <a:noFill/>
          <a:ln w="9525">
            <a:noFill/>
            <a:miter lim="800000"/>
            <a:headEnd/>
            <a:tailEnd/>
          </a:ln>
        </p:spPr>
        <p:txBody>
          <a:bodyPr wrap="square" anchor="ctr">
            <a:spAutoFit/>
          </a:bodyPr>
          <a:lstStyle/>
          <a:p>
            <a:pPr algn="ctr">
              <a:lnSpc>
                <a:spcPct val="170000"/>
              </a:lnSpc>
              <a:defRPr/>
            </a:pPr>
            <a:r>
              <a:rPr lang="ru-RU" sz="4000" b="1" smtClean="0">
                <a:solidFill>
                  <a:srgbClr val="0000FF"/>
                </a:solidFill>
                <a:cs typeface="Arial" charset="0"/>
              </a:rPr>
              <a:t>Спасибо за внимание!</a:t>
            </a:r>
          </a:p>
          <a:p>
            <a:pPr algn="ctr">
              <a:lnSpc>
                <a:spcPct val="170000"/>
              </a:lnSpc>
              <a:defRPr/>
            </a:pPr>
            <a:endParaRPr lang="ru-RU" sz="4000" b="1" smtClean="0">
              <a:solidFill>
                <a:srgbClr val="0000FF"/>
              </a:solidFill>
              <a:cs typeface="Arial" charset="0"/>
            </a:endParaRPr>
          </a:p>
          <a:p>
            <a:pPr algn="ctr">
              <a:lnSpc>
                <a:spcPct val="170000"/>
              </a:lnSpc>
              <a:defRPr/>
            </a:pPr>
            <a:r>
              <a:rPr lang="en-US" sz="4000" b="1" smtClean="0">
                <a:solidFill>
                  <a:srgbClr val="0000FF"/>
                </a:solidFill>
                <a:cs typeface="Arial" charset="0"/>
              </a:rPr>
              <a:t>mironov@pcr.ru</a:t>
            </a:r>
            <a:endParaRPr lang="en-GB" sz="4000" b="1" smtClean="0">
              <a:solidFill>
                <a:srgbClr val="0000FF"/>
              </a:solidFill>
              <a:cs typeface="Arial" charset="0"/>
            </a:endParaRPr>
          </a:p>
        </p:txBody>
      </p:sp>
    </p:spTree>
    <p:extLst>
      <p:ext uri="{BB962C8B-B14F-4D97-AF65-F5344CB8AC3E}">
        <p14:creationId xmlns:p14="http://schemas.microsoft.com/office/powerpoint/2010/main" val="203826682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4825"/>
            <a:ext cx="9144000" cy="584775"/>
          </a:xfrm>
          <a:noFill/>
          <a:ln w="9525">
            <a:noFill/>
            <a:miter lim="800000"/>
            <a:headEnd/>
            <a:tailEnd/>
          </a:ln>
        </p:spPr>
        <p:txBody>
          <a:bodyPr wrap="square" anchor="ctr">
            <a:spAutoFit/>
          </a:bodyPr>
          <a:lstStyle/>
          <a:p>
            <a:r>
              <a:rPr lang="ru-RU" sz="3200" b="1" dirty="0">
                <a:solidFill>
                  <a:srgbClr val="0000FF"/>
                </a:solidFill>
                <a:latin typeface="Calibri" pitchFamily="34" charset="0"/>
                <a:ea typeface="+mn-ea"/>
                <a:cs typeface="Arial" pitchFamily="34" charset="0"/>
              </a:rPr>
              <a:t>Рак шейки матки в РФ</a:t>
            </a:r>
          </a:p>
        </p:txBody>
      </p:sp>
      <p:pic>
        <p:nvPicPr>
          <p:cNvPr id="4" name="Рисунок 3"/>
          <p:cNvPicPr>
            <a:picLocks noChangeAspect="1"/>
          </p:cNvPicPr>
          <p:nvPr/>
        </p:nvPicPr>
        <p:blipFill rotWithShape="1">
          <a:blip r:embed="rId2"/>
          <a:srcRect l="35406" t="32979" r="20269" b="20721"/>
          <a:stretch/>
        </p:blipFill>
        <p:spPr>
          <a:xfrm>
            <a:off x="1518873" y="1143000"/>
            <a:ext cx="6024927" cy="3540100"/>
          </a:xfrm>
          <a:prstGeom prst="rect">
            <a:avLst/>
          </a:prstGeom>
        </p:spPr>
      </p:pic>
      <p:cxnSp>
        <p:nvCxnSpPr>
          <p:cNvPr id="7" name="Прямая со стрелкой 6"/>
          <p:cNvCxnSpPr>
            <a:stCxn id="10" idx="0"/>
          </p:cNvCxnSpPr>
          <p:nvPr/>
        </p:nvCxnSpPr>
        <p:spPr>
          <a:xfrm flipV="1">
            <a:off x="3120450" y="4546461"/>
            <a:ext cx="1145734" cy="4928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82150" y="5039355"/>
            <a:ext cx="3276599" cy="323165"/>
          </a:xfrm>
          <a:prstGeom prst="rect">
            <a:avLst/>
          </a:prstGeom>
          <a:noFill/>
        </p:spPr>
        <p:txBody>
          <a:bodyPr wrap="square" rtlCol="0">
            <a:spAutoFit/>
          </a:bodyPr>
          <a:lstStyle/>
          <a:p>
            <a:pPr algn="ctr"/>
            <a:r>
              <a:rPr lang="ru-RU" sz="1500" dirty="0" err="1" smtClean="0"/>
              <a:t>РШМ</a:t>
            </a:r>
            <a:r>
              <a:rPr lang="ru-RU" sz="1500" dirty="0" smtClean="0"/>
              <a:t> </a:t>
            </a:r>
            <a:r>
              <a:rPr lang="ru-RU" sz="1500" dirty="0"/>
              <a:t>5% </a:t>
            </a:r>
            <a:r>
              <a:rPr lang="ru-RU" sz="1500" dirty="0" smtClean="0"/>
              <a:t>15500 случаев (5 место)</a:t>
            </a:r>
            <a:endParaRPr lang="ru-RU" sz="1500" dirty="0"/>
          </a:p>
        </p:txBody>
      </p:sp>
      <p:sp>
        <p:nvSpPr>
          <p:cNvPr id="11" name="TextBox 10"/>
          <p:cNvSpPr txBox="1"/>
          <p:nvPr/>
        </p:nvSpPr>
        <p:spPr>
          <a:xfrm>
            <a:off x="914400" y="6211669"/>
            <a:ext cx="7496348" cy="646331"/>
          </a:xfrm>
          <a:prstGeom prst="rect">
            <a:avLst/>
          </a:prstGeom>
          <a:noFill/>
        </p:spPr>
        <p:txBody>
          <a:bodyPr wrap="none" rtlCol="0">
            <a:spAutoFit/>
          </a:bodyPr>
          <a:lstStyle/>
          <a:p>
            <a:pPr algn="ctr"/>
            <a:r>
              <a:rPr lang="ru-RU" dirty="0">
                <a:cs typeface="Arial" panose="020B0604020202020204" pitchFamily="34" charset="0"/>
              </a:rPr>
              <a:t>Структура заболеваемости злокачественными новообразованиями </a:t>
            </a:r>
            <a:endParaRPr lang="en-US" dirty="0">
              <a:cs typeface="Arial" panose="020B0604020202020204" pitchFamily="34" charset="0"/>
            </a:endParaRPr>
          </a:p>
          <a:p>
            <a:pPr algn="ctr"/>
            <a:r>
              <a:rPr lang="ru-RU" dirty="0">
                <a:cs typeface="Arial" panose="020B0604020202020204" pitchFamily="34" charset="0"/>
              </a:rPr>
              <a:t>женского населения в 2020 г. (</a:t>
            </a:r>
            <a:r>
              <a:rPr lang="ru-RU" dirty="0" err="1">
                <a:cs typeface="Arial" panose="020B0604020202020204" pitchFamily="34" charset="0"/>
              </a:rPr>
              <a:t>Каприн</a:t>
            </a:r>
            <a:r>
              <a:rPr lang="ru-RU" dirty="0">
                <a:cs typeface="Arial" panose="020B0604020202020204" pitchFamily="34" charset="0"/>
              </a:rPr>
              <a:t> и </a:t>
            </a:r>
            <a:r>
              <a:rPr lang="ru-RU" dirty="0" err="1" smtClean="0">
                <a:cs typeface="Arial" panose="020B0604020202020204" pitchFamily="34" charset="0"/>
              </a:rPr>
              <a:t>соавт</a:t>
            </a:r>
            <a:r>
              <a:rPr lang="ru-RU" dirty="0" smtClean="0">
                <a:cs typeface="Arial" panose="020B0604020202020204" pitchFamily="34" charset="0"/>
              </a:rPr>
              <a:t>.)</a:t>
            </a:r>
            <a:endParaRPr lang="ru-RU" dirty="0">
              <a:cs typeface="Arial" panose="020B0604020202020204" pitchFamily="34" charset="0"/>
            </a:endParaRPr>
          </a:p>
        </p:txBody>
      </p:sp>
    </p:spTree>
    <p:extLst>
      <p:ext uri="{BB962C8B-B14F-4D97-AF65-F5344CB8AC3E}">
        <p14:creationId xmlns:p14="http://schemas.microsoft.com/office/powerpoint/2010/main" val="31266671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b="20000"/>
          <a:stretch>
            <a:fillRect/>
          </a:stretch>
        </p:blipFill>
        <p:spPr bwMode="auto">
          <a:xfrm>
            <a:off x="609600" y="381000"/>
            <a:ext cx="797441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5485495"/>
            <a:ext cx="2667000" cy="1372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Прямоугольник 3"/>
          <p:cNvSpPr/>
          <p:nvPr/>
        </p:nvSpPr>
        <p:spPr>
          <a:xfrm>
            <a:off x="0" y="0"/>
            <a:ext cx="9144000" cy="646331"/>
          </a:xfrm>
          <a:prstGeom prst="rect">
            <a:avLst/>
          </a:prstGeom>
          <a:noFill/>
        </p:spPr>
        <p:txBody>
          <a:bodyPr vert="horz" wrap="square" lIns="91440" tIns="45720" rIns="91440" bIns="45720" rtlCol="0" anchor="ctr">
            <a:spAutoFit/>
          </a:bodyPr>
          <a:lstStyle/>
          <a:p>
            <a:pPr algn="ctr">
              <a:spcBef>
                <a:spcPct val="0"/>
              </a:spcBef>
              <a:defRPr/>
            </a:pPr>
            <a:r>
              <a:rPr lang="en-US" b="1" dirty="0" smtClean="0">
                <a:solidFill>
                  <a:srgbClr val="0000FF"/>
                </a:solidFill>
              </a:rPr>
              <a:t>Genetic overlap between stroke and related vascular traits at the 32 genome-wide-significant loci for stroke</a:t>
            </a:r>
            <a:endParaRPr lang="ru-RU" b="1" dirty="0" smtClean="0">
              <a:solidFill>
                <a:srgbClr val="0000FF"/>
              </a:solidFill>
            </a:endParaRPr>
          </a:p>
        </p:txBody>
      </p:sp>
      <p:sp>
        <p:nvSpPr>
          <p:cNvPr id="5" name="Прямоугольник 4"/>
          <p:cNvSpPr/>
          <p:nvPr/>
        </p:nvSpPr>
        <p:spPr>
          <a:xfrm>
            <a:off x="0" y="6119336"/>
            <a:ext cx="6400800" cy="738664"/>
          </a:xfrm>
          <a:prstGeom prst="rect">
            <a:avLst/>
          </a:prstGeom>
        </p:spPr>
        <p:txBody>
          <a:bodyPr wrap="square">
            <a:spAutoFit/>
          </a:bodyPr>
          <a:lstStyle/>
          <a:p>
            <a:r>
              <a:rPr lang="en-US" sz="1400" b="1" dirty="0" smtClean="0"/>
              <a:t>Association results from</a:t>
            </a:r>
            <a:r>
              <a:rPr lang="ru-RU" sz="1400" b="1" dirty="0" smtClean="0"/>
              <a:t> </a:t>
            </a:r>
            <a:r>
              <a:rPr lang="en-US" sz="1400" dirty="0" smtClean="0"/>
              <a:t>the look-ups in published </a:t>
            </a:r>
            <a:r>
              <a:rPr lang="en-US" sz="1400" dirty="0" err="1" smtClean="0"/>
              <a:t>GWAS</a:t>
            </a:r>
            <a:r>
              <a:rPr lang="en-US" sz="1400" dirty="0" smtClean="0"/>
              <a:t> data for related vascular traits. Symbol sizes reflect </a:t>
            </a:r>
            <a:r>
              <a:rPr lang="en-US" sz="1400" i="1" dirty="0" smtClean="0"/>
              <a:t>P values for association with the related trait</a:t>
            </a:r>
            <a:endParaRPr lang="ru-RU" sz="1400" i="1" dirty="0" smtClean="0"/>
          </a:p>
          <a:p>
            <a:r>
              <a:rPr lang="en-US" sz="1400" b="1" i="1" dirty="0" smtClean="0"/>
              <a:t>Venn diagram.</a:t>
            </a:r>
            <a:endParaRPr lang="ru-RU" sz="1400" dirty="0"/>
          </a:p>
        </p:txBody>
      </p:sp>
    </p:spTree>
    <p:extLst>
      <p:ext uri="{BB962C8B-B14F-4D97-AF65-F5344CB8AC3E}">
        <p14:creationId xmlns:p14="http://schemas.microsoft.com/office/powerpoint/2010/main" val="204845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92696"/>
          </a:xfrm>
        </p:spPr>
        <p:txBody>
          <a:bodyPr>
            <a:normAutofit/>
          </a:bodyPr>
          <a:lstStyle/>
          <a:p>
            <a:r>
              <a:rPr lang="ru-RU" sz="3600" dirty="0" smtClean="0">
                <a:latin typeface="Arial" panose="020B0604020202020204" pitchFamily="34" charset="0"/>
                <a:cs typeface="Arial" panose="020B0604020202020204" pitchFamily="34" charset="0"/>
              </a:rPr>
              <a:t>Генетические полиморфизмы</a:t>
            </a:r>
            <a:endParaRPr lang="ru-RU" sz="3600" dirty="0">
              <a:latin typeface="Arial" panose="020B0604020202020204" pitchFamily="34" charset="0"/>
              <a:cs typeface="Arial" panose="020B0604020202020204" pitchFamily="34" charset="0"/>
            </a:endParaRPr>
          </a:p>
        </p:txBody>
      </p:sp>
      <p:sp>
        <p:nvSpPr>
          <p:cNvPr id="3" name="Объект 2"/>
          <p:cNvSpPr>
            <a:spLocks noGrp="1"/>
          </p:cNvSpPr>
          <p:nvPr>
            <p:ph idx="1"/>
          </p:nvPr>
        </p:nvSpPr>
        <p:spPr>
          <a:xfrm>
            <a:off x="35496" y="1037288"/>
            <a:ext cx="4680520" cy="4551952"/>
          </a:xfrm>
          <a:noFill/>
          <a:ln w="9525">
            <a:noFill/>
            <a:miter lim="800000"/>
            <a:headEnd/>
            <a:tailEnd/>
          </a:ln>
        </p:spPr>
        <p:txBody>
          <a:bodyPr wrap="square" anchor="ctr">
            <a:spAutoFit/>
          </a:bodyPr>
          <a:lstStyle/>
          <a:p>
            <a:pPr marL="0" indent="0">
              <a:lnSpc>
                <a:spcPct val="120000"/>
              </a:lnSpc>
              <a:buNone/>
              <a:defRPr/>
            </a:pPr>
            <a:r>
              <a:rPr lang="ru-RU" sz="2000" u="sng" dirty="0" smtClean="0">
                <a:latin typeface="Arial" panose="020B0604020202020204" pitchFamily="34" charset="0"/>
                <a:cs typeface="Arial" panose="020B0604020202020204" pitchFamily="34" charset="0"/>
              </a:rPr>
              <a:t>Генетический полиморфизм </a:t>
            </a:r>
            <a:r>
              <a:rPr lang="ru-RU" sz="2000" dirty="0" smtClean="0">
                <a:latin typeface="Arial" panose="020B0604020202020204" pitchFamily="34" charset="0"/>
                <a:cs typeface="Arial" panose="020B0604020202020204" pitchFamily="34" charset="0"/>
              </a:rPr>
              <a:t>не всегда является нейтральным и зачастую приводит к появлению белковых продуктов с измененными физико-химическими свойствами, и соответственно, параметрами функциональной активности.</a:t>
            </a:r>
          </a:p>
          <a:p>
            <a:pPr marL="0" indent="0">
              <a:lnSpc>
                <a:spcPct val="120000"/>
              </a:lnSpc>
              <a:buNone/>
              <a:defRPr/>
            </a:pPr>
            <a:r>
              <a:rPr lang="ru-RU" sz="2000" dirty="0" smtClean="0">
                <a:latin typeface="Arial" panose="020B0604020202020204" pitchFamily="34" charset="0"/>
                <a:cs typeface="Arial" panose="020B0604020202020204" pitchFamily="34" charset="0"/>
              </a:rPr>
              <a:t>Гены, аллельные варианты которых при наличии неких условий предрасполагают к определенным заболеваниям, называются генами предрасположенности.</a:t>
            </a:r>
          </a:p>
        </p:txBody>
      </p:sp>
      <p:sp>
        <p:nvSpPr>
          <p:cNvPr id="4" name="TextBox 3"/>
          <p:cNvSpPr txBox="1"/>
          <p:nvPr/>
        </p:nvSpPr>
        <p:spPr>
          <a:xfrm>
            <a:off x="5004048" y="870967"/>
            <a:ext cx="3923928" cy="5078313"/>
          </a:xfrm>
          <a:prstGeom prst="rect">
            <a:avLst/>
          </a:prstGeom>
          <a:noFill/>
          <a:ln w="9525">
            <a:noFill/>
            <a:miter lim="800000"/>
            <a:headEnd/>
            <a:tailEnd/>
          </a:ln>
        </p:spPr>
        <p:txBody>
          <a:bodyPr vert="horz" wrap="square" lIns="91440" tIns="45720" rIns="91440" bIns="45720" rtlCol="0" anchor="ctr">
            <a:spAutoFit/>
          </a:bodyPr>
          <a:lstStyle/>
          <a:p>
            <a:pPr>
              <a:lnSpc>
                <a:spcPct val="120000"/>
              </a:lnSpc>
              <a:spcBef>
                <a:spcPct val="20000"/>
              </a:spcBef>
              <a:defRPr/>
            </a:pPr>
            <a:r>
              <a:rPr lang="ru-RU" sz="2000" u="sng" smtClean="0">
                <a:latin typeface="Arial" panose="020B0604020202020204" pitchFamily="34" charset="0"/>
                <a:cs typeface="Arial" panose="020B0604020202020204" pitchFamily="34" charset="0"/>
              </a:rPr>
              <a:t>Идентификация генов предрасположенности</a:t>
            </a:r>
            <a:r>
              <a:rPr lang="ru-RU" sz="2000" u="sng" dirty="0" smtClean="0">
                <a:latin typeface="Arial" panose="020B0604020202020204" pitchFamily="34" charset="0"/>
                <a:cs typeface="Arial" panose="020B0604020202020204" pitchFamily="34" charset="0"/>
              </a:rPr>
              <a:t>:</a:t>
            </a:r>
          </a:p>
          <a:p>
            <a:pPr>
              <a:lnSpc>
                <a:spcPct val="120000"/>
              </a:lnSpc>
              <a:spcBef>
                <a:spcPct val="20000"/>
              </a:spcBef>
              <a:defRPr/>
            </a:pPr>
            <a:r>
              <a:rPr lang="ru-RU" sz="2000" smtClean="0">
                <a:latin typeface="Arial" panose="020B0604020202020204" pitchFamily="34" charset="0"/>
                <a:cs typeface="Arial" panose="020B0604020202020204" pitchFamily="34" charset="0"/>
              </a:rPr>
              <a:t>1. Выявление </a:t>
            </a:r>
            <a:r>
              <a:rPr lang="ru-RU" sz="2000" dirty="0" smtClean="0">
                <a:latin typeface="Arial" panose="020B0604020202020204" pitchFamily="34" charset="0"/>
                <a:cs typeface="Arial" panose="020B0604020202020204" pitchFamily="34" charset="0"/>
              </a:rPr>
              <a:t>локусов хромосом, обнаруживающих неслучайное сцепление с болезнью.</a:t>
            </a:r>
          </a:p>
          <a:p>
            <a:pPr>
              <a:lnSpc>
                <a:spcPct val="120000"/>
              </a:lnSpc>
              <a:spcBef>
                <a:spcPct val="20000"/>
              </a:spcBef>
              <a:defRPr/>
            </a:pPr>
            <a:r>
              <a:rPr lang="ru-RU" sz="2000" smtClean="0">
                <a:latin typeface="Arial" panose="020B0604020202020204" pitchFamily="34" charset="0"/>
                <a:cs typeface="Arial" panose="020B0604020202020204" pitchFamily="34" charset="0"/>
              </a:rPr>
              <a:t>2. Картирование</a:t>
            </a:r>
            <a:r>
              <a:rPr lang="en-US" sz="200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SNP </a:t>
            </a:r>
            <a:r>
              <a:rPr lang="ru-RU" sz="2000" dirty="0" smtClean="0">
                <a:latin typeface="Arial" panose="020B0604020202020204" pitchFamily="34" charset="0"/>
                <a:cs typeface="Arial" panose="020B0604020202020204" pitchFamily="34" charset="0"/>
              </a:rPr>
              <a:t>вне- и </a:t>
            </a:r>
            <a:r>
              <a:rPr lang="ru-RU" sz="2000" dirty="0" err="1" smtClean="0">
                <a:latin typeface="Arial" panose="020B0604020202020204" pitchFamily="34" charset="0"/>
                <a:cs typeface="Arial" panose="020B0604020202020204" pitchFamily="34" charset="0"/>
              </a:rPr>
              <a:t>внутригенных</a:t>
            </a:r>
            <a:r>
              <a:rPr lang="ru-RU" sz="2000" dirty="0" smtClean="0">
                <a:latin typeface="Arial" panose="020B0604020202020204" pitchFamily="34" charset="0"/>
                <a:cs typeface="Arial" panose="020B0604020202020204" pitchFamily="34" charset="0"/>
              </a:rPr>
              <a:t> участков, наиболее тесно связанных с заболеванием. </a:t>
            </a:r>
          </a:p>
          <a:p>
            <a:pPr>
              <a:lnSpc>
                <a:spcPct val="120000"/>
              </a:lnSpc>
              <a:spcBef>
                <a:spcPct val="20000"/>
              </a:spcBef>
              <a:defRPr/>
            </a:pPr>
            <a:r>
              <a:rPr lang="ru-RU" sz="2000" smtClean="0">
                <a:latin typeface="Arial" panose="020B0604020202020204" pitchFamily="34" charset="0"/>
                <a:cs typeface="Arial" panose="020B0604020202020204" pitchFamily="34" charset="0"/>
              </a:rPr>
              <a:t>3. Идентификация гена-кандидата </a:t>
            </a:r>
            <a:r>
              <a:rPr lang="ru-RU" sz="2000" dirty="0" smtClean="0">
                <a:latin typeface="Arial" panose="020B0604020202020204" pitchFamily="34" charset="0"/>
                <a:cs typeface="Arial" panose="020B0604020202020204" pitchFamily="34" charset="0"/>
              </a:rPr>
              <a:t>с помощью баз данных. </a:t>
            </a:r>
            <a:endParaRPr lang="ru-RU" sz="2000" dirty="0">
              <a:latin typeface="Arial" panose="020B0604020202020204" pitchFamily="34" charset="0"/>
              <a:cs typeface="Arial" panose="020B0604020202020204" pitchFamily="34" charset="0"/>
            </a:endParaRPr>
          </a:p>
        </p:txBody>
      </p:sp>
      <p:sp>
        <p:nvSpPr>
          <p:cNvPr id="5" name="TextBox 4"/>
          <p:cNvSpPr txBox="1"/>
          <p:nvPr/>
        </p:nvSpPr>
        <p:spPr>
          <a:xfrm>
            <a:off x="72008" y="6237312"/>
            <a:ext cx="5868144" cy="584775"/>
          </a:xfrm>
          <a:prstGeom prst="rect">
            <a:avLst/>
          </a:prstGeom>
          <a:noFill/>
        </p:spPr>
        <p:txBody>
          <a:bodyPr wrap="square" rtlCol="0">
            <a:spAutoFit/>
          </a:bodyPr>
          <a:lstStyle/>
          <a:p>
            <a:r>
              <a:rPr lang="ru-RU" sz="1600" smtClean="0">
                <a:latin typeface="Arial" pitchFamily="34" charset="0"/>
                <a:cs typeface="Arial" pitchFamily="34" charset="0"/>
              </a:rPr>
              <a:t>Генетический </a:t>
            </a:r>
            <a:r>
              <a:rPr lang="ru-RU" sz="1600" dirty="0">
                <a:latin typeface="Arial" pitchFamily="34" charset="0"/>
                <a:cs typeface="Arial" pitchFamily="34" charset="0"/>
              </a:rPr>
              <a:t>паспорт – основа индивидуальной и предиктивной медицины. Под ред. </a:t>
            </a:r>
            <a:r>
              <a:rPr lang="ru-RU" sz="1600" dirty="0" err="1">
                <a:latin typeface="Arial" pitchFamily="34" charset="0"/>
                <a:cs typeface="Arial" pitchFamily="34" charset="0"/>
              </a:rPr>
              <a:t>В.С.Баранова</a:t>
            </a:r>
            <a:r>
              <a:rPr lang="ru-RU" sz="1600" dirty="0">
                <a:latin typeface="Arial" pitchFamily="34" charset="0"/>
                <a:cs typeface="Arial" pitchFamily="34" charset="0"/>
              </a:rPr>
              <a:t>. 2009 </a:t>
            </a:r>
            <a:r>
              <a:rPr lang="ru-RU" sz="1600">
                <a:latin typeface="Arial" pitchFamily="34" charset="0"/>
                <a:cs typeface="Arial" pitchFamily="34" charset="0"/>
              </a:rPr>
              <a:t>г</a:t>
            </a:r>
            <a:r>
              <a:rPr lang="ru-RU" sz="1600" smtClean="0">
                <a:latin typeface="Arial" pitchFamily="34" charset="0"/>
                <a:cs typeface="Arial" pitchFamily="34" charset="0"/>
              </a:rPr>
              <a:t>.</a:t>
            </a:r>
            <a:endParaRPr lang="ru-RU" dirty="0">
              <a:latin typeface="Arial" pitchFamily="34" charset="0"/>
              <a:cs typeface="Arial" pitchFamily="34" charset="0"/>
            </a:endParaRPr>
          </a:p>
        </p:txBody>
      </p:sp>
    </p:spTree>
    <p:extLst>
      <p:ext uri="{BB962C8B-B14F-4D97-AF65-F5344CB8AC3E}">
        <p14:creationId xmlns:p14="http://schemas.microsoft.com/office/powerpoint/2010/main" val="15524924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67" t="38333" r="27396" b="18334"/>
          <a:stretch/>
        </p:blipFill>
        <p:spPr bwMode="auto">
          <a:xfrm>
            <a:off x="58637" y="30451"/>
            <a:ext cx="7897739" cy="41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788" t="39604" r="27418" b="30198"/>
          <a:stretch/>
        </p:blipFill>
        <p:spPr bwMode="auto">
          <a:xfrm>
            <a:off x="1259632" y="3937573"/>
            <a:ext cx="7873008" cy="292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8205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67" t="5926" r="32708" b="52777"/>
          <a:stretch/>
        </p:blipFill>
        <p:spPr bwMode="auto">
          <a:xfrm>
            <a:off x="179512" y="44946"/>
            <a:ext cx="8613342" cy="561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7559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54486"/>
            <a:ext cx="8892480" cy="6832640"/>
          </a:xfrm>
          <a:prstGeom prst="rect">
            <a:avLst/>
          </a:prstGeom>
        </p:spPr>
        <p:txBody>
          <a:bodyPr wrap="square">
            <a:spAutoFit/>
          </a:bodyPr>
          <a:lstStyle/>
          <a:p>
            <a:r>
              <a:rPr lang="ru-RU" u="sng" smtClean="0"/>
              <a:t>Иммунное </a:t>
            </a:r>
            <a:r>
              <a:rPr lang="ru-RU" u="sng"/>
              <a:t>восстановление после начала АРТ служит </a:t>
            </a:r>
            <a:r>
              <a:rPr lang="ru-RU" u="sng" smtClean="0"/>
              <a:t>фактором</a:t>
            </a:r>
            <a:r>
              <a:rPr lang="ru-RU" u="sng"/>
              <a:t>, инициирующим ряд событий, которые можно </a:t>
            </a:r>
            <a:r>
              <a:rPr lang="ru-RU" u="sng" smtClean="0"/>
              <a:t>разделить </a:t>
            </a:r>
            <a:r>
              <a:rPr lang="ru-RU" u="sng"/>
              <a:t>на три основных группы:</a:t>
            </a:r>
          </a:p>
          <a:p>
            <a:pPr marL="180975" indent="-180975"/>
            <a:r>
              <a:rPr lang="ru-RU" sz="1600"/>
              <a:t>1. Активация инфицированных моноцитов и макрофагов</a:t>
            </a:r>
            <a:r>
              <a:rPr lang="ru-RU" sz="1600" smtClean="0"/>
              <a:t>, продукция </a:t>
            </a:r>
            <a:r>
              <a:rPr lang="ru-RU" sz="1600"/>
              <a:t>IL-1 и IL-18 приводят к высвобождению </a:t>
            </a:r>
            <a:r>
              <a:rPr lang="ru-RU" sz="1600" smtClean="0"/>
              <a:t>антигенного </a:t>
            </a:r>
            <a:r>
              <a:rPr lang="ru-RU" sz="1600"/>
              <a:t>содержимого, что дополнительно стимулирует </a:t>
            </a:r>
            <a:r>
              <a:rPr lang="ru-RU" sz="1600" smtClean="0"/>
              <a:t>врожденную </a:t>
            </a:r>
            <a:r>
              <a:rPr lang="ru-RU" sz="1600"/>
              <a:t>иммунную систему через толл-подобные рецепторы.</a:t>
            </a:r>
          </a:p>
          <a:p>
            <a:pPr marL="180975" indent="-180975"/>
            <a:r>
              <a:rPr lang="ru-RU" sz="1600"/>
              <a:t>2. Активация провоспалительными цитокинами IL-1 </a:t>
            </a:r>
            <a:r>
              <a:rPr lang="ru-RU" sz="1600" smtClean="0"/>
              <a:t>и IL-18 </a:t>
            </a:r>
            <a:r>
              <a:rPr lang="ru-RU" sz="1600"/>
              <a:t>адаптивной иммунной системы с дополнительным </a:t>
            </a:r>
            <a:r>
              <a:rPr lang="ru-RU" sz="1600" smtClean="0"/>
              <a:t>распространением </a:t>
            </a:r>
            <a:r>
              <a:rPr lang="ru-RU" sz="1600"/>
              <a:t>патоген-специфических лимфоцитов и </a:t>
            </a:r>
            <a:r>
              <a:rPr lang="ru-RU" sz="1600" smtClean="0"/>
              <a:t>продукцией </a:t>
            </a:r>
            <a:r>
              <a:rPr lang="ru-RU" sz="1600"/>
              <a:t>миелоидных и лимфоидных </a:t>
            </a:r>
            <a:r>
              <a:rPr lang="ru-RU" sz="1600" smtClean="0"/>
              <a:t>провоспалительных цитокинов </a:t>
            </a:r>
            <a:r>
              <a:rPr lang="ru-RU" sz="1600"/>
              <a:t>(IFNγ, TNFα и IL-6), приводящей к </a:t>
            </a:r>
            <a:r>
              <a:rPr lang="ru-RU" sz="1600" smtClean="0"/>
              <a:t>гиперцитокинемии </a:t>
            </a:r>
            <a:r>
              <a:rPr lang="ru-RU" sz="1600"/>
              <a:t>– состоянию, также обозначаемому как </a:t>
            </a:r>
            <a:r>
              <a:rPr lang="ru-RU" sz="1600" smtClean="0"/>
              <a:t>цитокиновый шторм</a:t>
            </a:r>
            <a:r>
              <a:rPr lang="ru-RU" sz="1600"/>
              <a:t>. Провоспалительная среда будет </a:t>
            </a:r>
            <a:r>
              <a:rPr lang="ru-RU" sz="1600" smtClean="0"/>
              <a:t>способствовать распространению </a:t>
            </a:r>
            <a:r>
              <a:rPr lang="ru-RU" sz="1600"/>
              <a:t>патоген-специфических Т-клеток и </a:t>
            </a:r>
            <a:r>
              <a:rPr lang="ru-RU" sz="1600" smtClean="0"/>
              <a:t>миграции </a:t>
            </a:r>
            <a:r>
              <a:rPr lang="ru-RU" sz="1600"/>
              <a:t>лимфоцитов в место воспаления, усиливая эффект </a:t>
            </a:r>
            <a:r>
              <a:rPr lang="ru-RU" sz="1600" smtClean="0"/>
              <a:t>восстановления </a:t>
            </a:r>
            <a:r>
              <a:rPr lang="ru-RU" sz="1600"/>
              <a:t>иммунитета.</a:t>
            </a:r>
          </a:p>
          <a:p>
            <a:pPr marL="180975" indent="-180975"/>
            <a:r>
              <a:rPr lang="ru-RU" sz="1600"/>
              <a:t>3. Накопление иммунных клеток активирует </a:t>
            </a:r>
            <a:r>
              <a:rPr lang="ru-RU" sz="1600" smtClean="0"/>
              <a:t>локальные эффекторные </a:t>
            </a:r>
            <a:r>
              <a:rPr lang="ru-RU" sz="1600"/>
              <a:t>клетки, такие </a:t>
            </a:r>
            <a:r>
              <a:rPr lang="ru-RU" sz="1600" smtClean="0"/>
              <a:t>как нейтрофилы</a:t>
            </a:r>
            <a:r>
              <a:rPr lang="ru-RU" sz="1600"/>
              <a:t>, что </a:t>
            </a:r>
            <a:r>
              <a:rPr lang="ru-RU" sz="1600" smtClean="0"/>
              <a:t>способствует </a:t>
            </a:r>
            <a:r>
              <a:rPr lang="ru-RU" sz="1600"/>
              <a:t>повреждению тканей матриксными </a:t>
            </a:r>
            <a:r>
              <a:rPr lang="ru-RU" sz="1600" smtClean="0"/>
              <a:t>металлопротеиназами</a:t>
            </a:r>
            <a:r>
              <a:rPr lang="ru-RU" sz="1600"/>
              <a:t>. Последующее высвобождение антигенного </a:t>
            </a:r>
            <a:r>
              <a:rPr lang="ru-RU" sz="1600" smtClean="0"/>
              <a:t>содержимого </a:t>
            </a:r>
            <a:r>
              <a:rPr lang="ru-RU" sz="1600"/>
              <a:t>дополнительно активирует врожденные </a:t>
            </a:r>
            <a:r>
              <a:rPr lang="ru-RU" sz="1600" smtClean="0"/>
              <a:t>сигнальные пути</a:t>
            </a:r>
            <a:r>
              <a:rPr lang="ru-RU" sz="1600"/>
              <a:t>, усиливая иммунный ответ.</a:t>
            </a:r>
          </a:p>
          <a:p>
            <a:r>
              <a:rPr lang="ru-RU" sz="1600"/>
              <a:t>Эти три ветви патогенеза действуют одновременно, </a:t>
            </a:r>
            <a:r>
              <a:rPr lang="ru-RU" sz="1600" smtClean="0"/>
              <a:t>взаимно </a:t>
            </a:r>
            <a:r>
              <a:rPr lang="ru-RU" sz="1600"/>
              <a:t>усиливая друг друга, в конечном итоге </a:t>
            </a:r>
            <a:r>
              <a:rPr lang="ru-RU" sz="1600" smtClean="0"/>
              <a:t>складываясь в </a:t>
            </a:r>
            <a:r>
              <a:rPr lang="ru-RU" sz="1600"/>
              <a:t>патологическое </a:t>
            </a:r>
            <a:r>
              <a:rPr lang="ru-RU" sz="1600" smtClean="0"/>
              <a:t>состояние.</a:t>
            </a:r>
          </a:p>
          <a:p>
            <a:endParaRPr lang="ru-RU" sz="1600"/>
          </a:p>
          <a:p>
            <a:r>
              <a:rPr lang="ru-RU" u="sng" smtClean="0"/>
              <a:t>К </a:t>
            </a:r>
            <a:r>
              <a:rPr lang="ru-RU" u="sng"/>
              <a:t>основным факторам риска развития ТБ-СВИС </a:t>
            </a:r>
            <a:r>
              <a:rPr lang="ru-RU" u="sng" smtClean="0"/>
              <a:t>относят следующие:</a:t>
            </a:r>
            <a:endParaRPr lang="ru-RU" u="sng"/>
          </a:p>
          <a:p>
            <a:r>
              <a:rPr lang="ru-RU" sz="1600"/>
              <a:t>• низкое исходное количество CD4 T-клеток до </a:t>
            </a:r>
            <a:r>
              <a:rPr lang="ru-RU" sz="1600" smtClean="0"/>
              <a:t>начала АРТ </a:t>
            </a:r>
            <a:r>
              <a:rPr lang="ru-RU" sz="1600"/>
              <a:t>(&lt;50 клеток/мкл);</a:t>
            </a:r>
          </a:p>
          <a:p>
            <a:r>
              <a:rPr lang="ru-RU" sz="1600"/>
              <a:t>• высокая вирусная нагрузка перед началом АРТ (&gt;100 тыс</a:t>
            </a:r>
            <a:r>
              <a:rPr lang="ru-RU" sz="1600" smtClean="0"/>
              <a:t>. копий/мл</a:t>
            </a:r>
            <a:r>
              <a:rPr lang="ru-RU" sz="1600"/>
              <a:t>);</a:t>
            </a:r>
          </a:p>
          <a:p>
            <a:r>
              <a:rPr lang="ru-RU" sz="1600"/>
              <a:t>• ранее диагностированный ТБ;</a:t>
            </a:r>
          </a:p>
          <a:p>
            <a:r>
              <a:rPr lang="ru-RU" sz="1600"/>
              <a:t>• высокая микобактериальная нагрузка;</a:t>
            </a:r>
          </a:p>
          <a:p>
            <a:r>
              <a:rPr lang="ru-RU" sz="1600"/>
              <a:t>• короткий интервал между лечением ТБ и началом </a:t>
            </a:r>
            <a:r>
              <a:rPr lang="ru-RU" sz="1600" smtClean="0"/>
              <a:t>АРТ;</a:t>
            </a:r>
            <a:endParaRPr lang="ru-RU" sz="1600"/>
          </a:p>
          <a:p>
            <a:r>
              <a:rPr lang="ru-RU" sz="1600"/>
              <a:t>• быстрое снижение концентрации РНК ВИЧ и резкое </a:t>
            </a:r>
            <a:r>
              <a:rPr lang="ru-RU" sz="1600" smtClean="0"/>
              <a:t>увеличение </a:t>
            </a:r>
            <a:r>
              <a:rPr lang="ru-RU" sz="1600"/>
              <a:t>количества CD4-клеток в крови после начала АРТ.</a:t>
            </a:r>
          </a:p>
        </p:txBody>
      </p:sp>
    </p:spTree>
    <p:extLst>
      <p:ext uri="{BB962C8B-B14F-4D97-AF65-F5344CB8AC3E}">
        <p14:creationId xmlns:p14="http://schemas.microsoft.com/office/powerpoint/2010/main" val="19504206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t="5185" r="23750" b="5556"/>
          <a:stretch/>
        </p:blipFill>
        <p:spPr bwMode="auto">
          <a:xfrm>
            <a:off x="1115616" y="44624"/>
            <a:ext cx="7128792" cy="665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4784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98" t="10582" r="23730" b="22963"/>
          <a:stretch/>
        </p:blipFill>
        <p:spPr bwMode="auto">
          <a:xfrm>
            <a:off x="1163118" y="216024"/>
            <a:ext cx="7081290" cy="494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55459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4583" t="5926" r="22917" b="4444"/>
          <a:stretch>
            <a:fillRect/>
          </a:stretch>
        </p:blipFill>
        <p:spPr bwMode="auto">
          <a:xfrm>
            <a:off x="631011" y="0"/>
            <a:ext cx="7141389" cy="6858000"/>
          </a:xfrm>
          <a:prstGeom prst="rect">
            <a:avLst/>
          </a:prstGeom>
          <a:noFill/>
          <a:ln w="9525">
            <a:noFill/>
            <a:miter lim="800000"/>
            <a:headEnd/>
            <a:tailEnd/>
          </a:ln>
        </p:spPr>
      </p:pic>
    </p:spTree>
    <p:extLst>
      <p:ext uri="{BB962C8B-B14F-4D97-AF65-F5344CB8AC3E}">
        <p14:creationId xmlns:p14="http://schemas.microsoft.com/office/powerpoint/2010/main" val="261290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ome-Wide Association Studies Fact She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027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Классическая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5292</TotalTime>
  <Words>5039</Words>
  <Application>Microsoft Office PowerPoint</Application>
  <PresentationFormat>Экран (4:3)</PresentationFormat>
  <Paragraphs>790</Paragraphs>
  <Slides>85</Slides>
  <Notes>31</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3</vt:i4>
      </vt:variant>
      <vt:variant>
        <vt:lpstr>Заголовки слайдов</vt:lpstr>
      </vt:variant>
      <vt:variant>
        <vt:i4>85</vt:i4>
      </vt:variant>
    </vt:vector>
  </HeadingPairs>
  <TitlesOfParts>
    <vt:vector size="99" baseType="lpstr">
      <vt:lpstr>Arial Unicode MS</vt:lpstr>
      <vt:lpstr>Arial</vt:lpstr>
      <vt:lpstr>Calibri</vt:lpstr>
      <vt:lpstr>Calibri Light</vt:lpstr>
      <vt:lpstr>Cambria Math</vt:lpstr>
      <vt:lpstr>Golos UI</vt:lpstr>
      <vt:lpstr>Monotype Corsiva</vt:lpstr>
      <vt:lpstr>Times New Roman</vt:lpstr>
      <vt:lpstr>Verdana</vt:lpstr>
      <vt:lpstr>Wingdings</vt:lpstr>
      <vt:lpstr>YS Text</vt:lpstr>
      <vt:lpstr>Office Theme</vt:lpstr>
      <vt:lpstr>3_Office Theme</vt:lpstr>
      <vt:lpstr>Тема Office</vt:lpstr>
      <vt:lpstr>Презентация PowerPoint</vt:lpstr>
      <vt:lpstr>Презентация PowerPoint</vt:lpstr>
      <vt:lpstr>Презентация PowerPoint</vt:lpstr>
      <vt:lpstr>Генетический полиморфизм</vt:lpstr>
      <vt:lpstr>Презентация PowerPoint</vt:lpstr>
      <vt:lpstr>Презентация PowerPoint</vt:lpstr>
      <vt:lpstr>Презентация PowerPoint</vt:lpstr>
      <vt:lpstr>Генетические полиморфизмы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Связи «SNP-болезнь»: поиск ассоциированных полиморфизмов</vt:lpstr>
      <vt:lpstr>Презентация PowerPoint</vt:lpstr>
      <vt:lpstr>Презентация PowerPoint</vt:lpstr>
      <vt:lpstr>Презентация PowerPoint</vt:lpstr>
      <vt:lpstr>Презентация PowerPoint</vt:lpstr>
      <vt:lpstr>Принцип работы приборов для пиросеквенирования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Создана локальная база данных SNP (отчет НИОКР 1-2 этапы)</vt:lpstr>
      <vt:lpstr>Презентация PowerPoint</vt:lpstr>
      <vt:lpstr>Презентация PowerPoint</vt:lpstr>
      <vt:lpstr>Мультипликативная модель определения риска</vt:lpstr>
      <vt:lpstr>Презентация PowerPoint</vt:lpstr>
      <vt:lpstr>Области распределения риска</vt:lpstr>
      <vt:lpstr>Презентация PowerPoint</vt:lpstr>
      <vt:lpstr>Презентация PowerPoint</vt:lpstr>
      <vt:lpstr>Презентация PowerPoint</vt:lpstr>
      <vt:lpstr>Пример выходного файла с результатами (10 образцов)</vt:lpstr>
      <vt:lpstr>Графический вывод результатов</vt:lpstr>
      <vt:lpstr>Пример графического вывода результатов расчёта рисков</vt:lpstr>
      <vt:lpstr>Презентация PowerPoint</vt:lpstr>
      <vt:lpstr>Презентация PowerPoint</vt:lpstr>
      <vt:lpstr>Презентация PowerPoint</vt:lpstr>
      <vt:lpstr>Презентация PowerPoint</vt:lpstr>
      <vt:lpstr>Главный этиологический агент РШМ – вирус папилломы человека</vt:lpstr>
      <vt:lpstr>Презентация PowerPoint</vt:lpstr>
      <vt:lpstr>Презентация PowerPoint</vt:lpstr>
      <vt:lpstr>Презентация PowerPoint</vt:lpstr>
      <vt:lpstr>Презентация PowerPoint</vt:lpstr>
      <vt:lpstr>Презентация PowerPoint</vt:lpstr>
      <vt:lpstr>Исследование случай-контроль на российской выборке </vt:lpstr>
      <vt:lpstr>Презентация PowerPoint</vt:lpstr>
      <vt:lpstr>Презентация PowerPoint</vt:lpstr>
      <vt:lpstr>Кумулятивный риск РШМ vs ВПЧ+</vt:lpstr>
      <vt:lpstr>Презентация PowerPoint</vt:lpstr>
      <vt:lpstr>Роль Toll-подобных рецепторов и белка MBL на разных этапах патогенеза микобактериальной инфекции</vt:lpstr>
      <vt:lpstr>Презентация PowerPoint</vt:lpstr>
      <vt:lpstr>Предполагаемая структура выборки</vt:lpstr>
      <vt:lpstr>Сравнительный популяционно-генетический анализ исследуемых выборок</vt:lpstr>
      <vt:lpstr>Сравнение частот аллелей с выборками, представленными в базе данных Ensembl</vt:lpstr>
      <vt:lpstr>Анализ различий по частотам генотипов исследуемых выборок и выборки EUR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Рак шейки матки в РФ</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Миронов Константин Олегович</dc:creator>
  <cp:lastModifiedBy>Учетная запись Майкрософт</cp:lastModifiedBy>
  <cp:revision>507</cp:revision>
  <cp:lastPrinted>2023-09-04T14:45:22Z</cp:lastPrinted>
  <dcterms:created xsi:type="dcterms:W3CDTF">2006-08-16T00:00:00Z</dcterms:created>
  <dcterms:modified xsi:type="dcterms:W3CDTF">2023-09-05T08:57:26Z</dcterms:modified>
</cp:coreProperties>
</file>